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comments/comment2.xml" ContentType="application/vnd.openxmlformats-officedocument.presentationml.comments+xml"/>
  <Override PartName="/ppt/notesSlides/notesSlide9.xml" ContentType="application/vnd.openxmlformats-officedocument.presentationml.notesSlide+xml"/>
  <Override PartName="/ppt/comments/comment3.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4.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305" r:id="rId3"/>
    <p:sldId id="341" r:id="rId4"/>
    <p:sldId id="295" r:id="rId5"/>
    <p:sldId id="296" r:id="rId6"/>
    <p:sldId id="298" r:id="rId7"/>
    <p:sldId id="299" r:id="rId8"/>
    <p:sldId id="315" r:id="rId9"/>
    <p:sldId id="300" r:id="rId10"/>
    <p:sldId id="301" r:id="rId11"/>
    <p:sldId id="347" r:id="rId12"/>
    <p:sldId id="348" r:id="rId13"/>
    <p:sldId id="349" r:id="rId14"/>
    <p:sldId id="302" r:id="rId15"/>
    <p:sldId id="303" r:id="rId16"/>
    <p:sldId id="317" r:id="rId17"/>
    <p:sldId id="304" r:id="rId18"/>
    <p:sldId id="306" r:id="rId19"/>
    <p:sldId id="307" r:id="rId20"/>
    <p:sldId id="343" r:id="rId21"/>
    <p:sldId id="308" r:id="rId22"/>
    <p:sldId id="364" r:id="rId23"/>
    <p:sldId id="309" r:id="rId24"/>
    <p:sldId id="365" r:id="rId25"/>
    <p:sldId id="350" r:id="rId26"/>
    <p:sldId id="366" r:id="rId27"/>
    <p:sldId id="363" r:id="rId28"/>
    <p:sldId id="318" r:id="rId29"/>
    <p:sldId id="310" r:id="rId30"/>
    <p:sldId id="311" r:id="rId31"/>
    <p:sldId id="312" r:id="rId32"/>
    <p:sldId id="367" r:id="rId33"/>
    <p:sldId id="313" r:id="rId34"/>
    <p:sldId id="319" r:id="rId35"/>
    <p:sldId id="314" r:id="rId36"/>
    <p:sldId id="368" r:id="rId37"/>
    <p:sldId id="320" r:id="rId38"/>
    <p:sldId id="351" r:id="rId39"/>
    <p:sldId id="352" r:id="rId40"/>
    <p:sldId id="345" r:id="rId41"/>
    <p:sldId id="333" r:id="rId42"/>
    <p:sldId id="334" r:id="rId43"/>
    <p:sldId id="335" r:id="rId44"/>
    <p:sldId id="336" r:id="rId45"/>
    <p:sldId id="321" r:id="rId46"/>
    <p:sldId id="359" r:id="rId47"/>
    <p:sldId id="358" r:id="rId48"/>
    <p:sldId id="324" r:id="rId49"/>
    <p:sldId id="346" r:id="rId50"/>
    <p:sldId id="337" r:id="rId51"/>
    <p:sldId id="338" r:id="rId52"/>
    <p:sldId id="376" r:id="rId53"/>
    <p:sldId id="325" r:id="rId54"/>
    <p:sldId id="326" r:id="rId55"/>
    <p:sldId id="339" r:id="rId56"/>
    <p:sldId id="328" r:id="rId57"/>
    <p:sldId id="329" r:id="rId58"/>
    <p:sldId id="330" r:id="rId59"/>
    <p:sldId id="377" r:id="rId60"/>
    <p:sldId id="332" r:id="rId6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Çiğdem Ecevit" initials="" lastIdx="6" clrIdx="0"/>
  <p:cmAuthor id="1" name="ztb" initials="z"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754" autoAdjust="0"/>
  </p:normalViewPr>
  <p:slideViewPr>
    <p:cSldViewPr>
      <p:cViewPr>
        <p:scale>
          <a:sx n="92" d="100"/>
          <a:sy n="92" d="100"/>
        </p:scale>
        <p:origin x="-528" y="72"/>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3-29T21:57:59.161" idx="4">
    <p:pos x="349" y="2794"/>
    <p:text>Bu bölüm tamamen çıkarılmalı</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6-03-29T21:57:59.161" idx="5">
    <p:pos x="349" y="2794"/>
    <p:text>Bu bölüm tamamen çıkarılmalı</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6-03-29T21:57:59.161" idx="6">
    <p:pos x="349" y="2794"/>
    <p:text>Bu bölüm tamamen çıkarılmalı</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6-03-29T22:29:08.161" idx="3">
    <p:pos x="5213" y="1040"/>
    <p:text>Bu ilk cümle eğitici rehberine konup buradan çıkarılabilir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9FA1BD-EFD2-4759-8F7E-7F932763C32C}" type="datetimeFigureOut">
              <a:rPr lang="tr-TR" smtClean="0"/>
              <a:pPr/>
              <a:t>19.10.2016</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84C634-4681-4D4F-A04D-F338B37C01E7}" type="slidenum">
              <a:rPr lang="tr-TR" smtClean="0"/>
              <a:pPr/>
              <a:t>‹#›</a:t>
            </a:fld>
            <a:endParaRPr lang="tr-TR"/>
          </a:p>
        </p:txBody>
      </p:sp>
    </p:spTree>
    <p:extLst>
      <p:ext uri="{BB962C8B-B14F-4D97-AF65-F5344CB8AC3E}">
        <p14:creationId xmlns:p14="http://schemas.microsoft.com/office/powerpoint/2010/main" val="2949647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171450" indent="-171450">
              <a:buFont typeface="Arial" panose="020B0604020202020204" pitchFamily="34" charset="0"/>
              <a:buChar char="•"/>
            </a:pPr>
            <a:endParaRPr lang="tr-TR" dirty="0"/>
          </a:p>
        </p:txBody>
      </p:sp>
      <p:sp>
        <p:nvSpPr>
          <p:cNvPr id="4" name="3 Slayt Numarası Yer Tutucusu"/>
          <p:cNvSpPr>
            <a:spLocks noGrp="1"/>
          </p:cNvSpPr>
          <p:nvPr>
            <p:ph type="sldNum" sz="quarter" idx="10"/>
          </p:nvPr>
        </p:nvSpPr>
        <p:spPr/>
        <p:txBody>
          <a:bodyPr/>
          <a:lstStyle/>
          <a:p>
            <a:fld id="{2084C634-4681-4D4F-A04D-F338B37C01E7}" type="slidenum">
              <a:rPr lang="tr-TR" smtClean="0"/>
              <a:pPr/>
              <a:t>1</a:t>
            </a:fld>
            <a:endParaRPr lang="tr-TR"/>
          </a:p>
        </p:txBody>
      </p:sp>
    </p:spTree>
    <p:extLst>
      <p:ext uri="{BB962C8B-B14F-4D97-AF65-F5344CB8AC3E}">
        <p14:creationId xmlns:p14="http://schemas.microsoft.com/office/powerpoint/2010/main" val="3907920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tr-TR" dirty="0"/>
          </a:p>
        </p:txBody>
      </p:sp>
      <p:sp>
        <p:nvSpPr>
          <p:cNvPr id="4" name="Slayt Numarası Yer Tutucusu 3"/>
          <p:cNvSpPr>
            <a:spLocks noGrp="1"/>
          </p:cNvSpPr>
          <p:nvPr>
            <p:ph type="sldNum" sz="quarter" idx="10"/>
          </p:nvPr>
        </p:nvSpPr>
        <p:spPr/>
        <p:txBody>
          <a:bodyPr/>
          <a:lstStyle/>
          <a:p>
            <a:fld id="{2084C634-4681-4D4F-A04D-F338B37C01E7}" type="slidenum">
              <a:rPr lang="tr-TR" smtClean="0"/>
              <a:pPr/>
              <a:t>17</a:t>
            </a:fld>
            <a:endParaRPr lang="tr-TR"/>
          </a:p>
        </p:txBody>
      </p:sp>
    </p:spTree>
    <p:extLst>
      <p:ext uri="{BB962C8B-B14F-4D97-AF65-F5344CB8AC3E}">
        <p14:creationId xmlns:p14="http://schemas.microsoft.com/office/powerpoint/2010/main" val="1587254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tr-TR" dirty="0"/>
          </a:p>
        </p:txBody>
      </p:sp>
      <p:sp>
        <p:nvSpPr>
          <p:cNvPr id="4" name="Slayt Numarası Yer Tutucusu 3"/>
          <p:cNvSpPr>
            <a:spLocks noGrp="1"/>
          </p:cNvSpPr>
          <p:nvPr>
            <p:ph type="sldNum" sz="quarter" idx="10"/>
          </p:nvPr>
        </p:nvSpPr>
        <p:spPr/>
        <p:txBody>
          <a:bodyPr/>
          <a:lstStyle/>
          <a:p>
            <a:fld id="{2084C634-4681-4D4F-A04D-F338B37C01E7}" type="slidenum">
              <a:rPr lang="tr-TR" smtClean="0"/>
              <a:pPr/>
              <a:t>18</a:t>
            </a:fld>
            <a:endParaRPr lang="tr-TR"/>
          </a:p>
        </p:txBody>
      </p:sp>
    </p:spTree>
    <p:extLst>
      <p:ext uri="{BB962C8B-B14F-4D97-AF65-F5344CB8AC3E}">
        <p14:creationId xmlns:p14="http://schemas.microsoft.com/office/powerpoint/2010/main" val="1190355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dirty="0"/>
          </a:p>
        </p:txBody>
      </p:sp>
      <p:sp>
        <p:nvSpPr>
          <p:cNvPr id="4" name="Slide Number Placeholder 3"/>
          <p:cNvSpPr>
            <a:spLocks noGrp="1"/>
          </p:cNvSpPr>
          <p:nvPr>
            <p:ph type="sldNum" sz="quarter" idx="10"/>
          </p:nvPr>
        </p:nvSpPr>
        <p:spPr/>
        <p:txBody>
          <a:bodyPr/>
          <a:lstStyle/>
          <a:p>
            <a:fld id="{2084C634-4681-4D4F-A04D-F338B37C01E7}" type="slidenum">
              <a:rPr lang="tr-TR" smtClean="0"/>
              <a:pPr/>
              <a:t>19</a:t>
            </a:fld>
            <a:endParaRPr lang="tr-TR"/>
          </a:p>
        </p:txBody>
      </p:sp>
    </p:spTree>
    <p:extLst>
      <p:ext uri="{BB962C8B-B14F-4D97-AF65-F5344CB8AC3E}">
        <p14:creationId xmlns:p14="http://schemas.microsoft.com/office/powerpoint/2010/main" val="775018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084C634-4681-4D4F-A04D-F338B37C01E7}" type="slidenum">
              <a:rPr lang="tr-TR" smtClean="0"/>
              <a:pPr/>
              <a:t>23</a:t>
            </a:fld>
            <a:endParaRPr lang="tr-TR"/>
          </a:p>
        </p:txBody>
      </p:sp>
    </p:spTree>
    <p:extLst>
      <p:ext uri="{BB962C8B-B14F-4D97-AF65-F5344CB8AC3E}">
        <p14:creationId xmlns:p14="http://schemas.microsoft.com/office/powerpoint/2010/main" val="38646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tr-TR" dirty="0"/>
          </a:p>
        </p:txBody>
      </p:sp>
      <p:sp>
        <p:nvSpPr>
          <p:cNvPr id="4" name="Slayt Numarası Yer Tutucusu 3"/>
          <p:cNvSpPr>
            <a:spLocks noGrp="1"/>
          </p:cNvSpPr>
          <p:nvPr>
            <p:ph type="sldNum" sz="quarter" idx="10"/>
          </p:nvPr>
        </p:nvSpPr>
        <p:spPr/>
        <p:txBody>
          <a:bodyPr/>
          <a:lstStyle/>
          <a:p>
            <a:fld id="{2084C634-4681-4D4F-A04D-F338B37C01E7}" type="slidenum">
              <a:rPr lang="tr-TR" smtClean="0"/>
              <a:pPr/>
              <a:t>25</a:t>
            </a:fld>
            <a:endParaRPr lang="tr-TR"/>
          </a:p>
        </p:txBody>
      </p:sp>
    </p:spTree>
    <p:extLst>
      <p:ext uri="{BB962C8B-B14F-4D97-AF65-F5344CB8AC3E}">
        <p14:creationId xmlns:p14="http://schemas.microsoft.com/office/powerpoint/2010/main" val="17456860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84C634-4681-4D4F-A04D-F338B37C01E7}" type="slidenum">
              <a:rPr lang="tr-TR" smtClean="0"/>
              <a:pPr/>
              <a:t>28</a:t>
            </a:fld>
            <a:endParaRPr lang="tr-TR"/>
          </a:p>
        </p:txBody>
      </p:sp>
    </p:spTree>
    <p:extLst>
      <p:ext uri="{BB962C8B-B14F-4D97-AF65-F5344CB8AC3E}">
        <p14:creationId xmlns:p14="http://schemas.microsoft.com/office/powerpoint/2010/main" val="3950722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084C634-4681-4D4F-A04D-F338B37C01E7}" type="slidenum">
              <a:rPr lang="tr-TR" smtClean="0"/>
              <a:pPr/>
              <a:t>30</a:t>
            </a:fld>
            <a:endParaRPr lang="tr-TR"/>
          </a:p>
        </p:txBody>
      </p:sp>
    </p:spTree>
    <p:extLst>
      <p:ext uri="{BB962C8B-B14F-4D97-AF65-F5344CB8AC3E}">
        <p14:creationId xmlns:p14="http://schemas.microsoft.com/office/powerpoint/2010/main" val="27010757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084C634-4681-4D4F-A04D-F338B37C01E7}" type="slidenum">
              <a:rPr lang="tr-TR" smtClean="0"/>
              <a:pPr/>
              <a:t>31</a:t>
            </a:fld>
            <a:endParaRPr lang="tr-TR"/>
          </a:p>
        </p:txBody>
      </p:sp>
    </p:spTree>
    <p:extLst>
      <p:ext uri="{BB962C8B-B14F-4D97-AF65-F5344CB8AC3E}">
        <p14:creationId xmlns:p14="http://schemas.microsoft.com/office/powerpoint/2010/main" val="13451299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084C634-4681-4D4F-A04D-F338B37C01E7}" type="slidenum">
              <a:rPr lang="tr-TR" smtClean="0"/>
              <a:pPr/>
              <a:t>33</a:t>
            </a:fld>
            <a:endParaRPr lang="tr-TR"/>
          </a:p>
        </p:txBody>
      </p:sp>
    </p:spTree>
    <p:extLst>
      <p:ext uri="{BB962C8B-B14F-4D97-AF65-F5344CB8AC3E}">
        <p14:creationId xmlns:p14="http://schemas.microsoft.com/office/powerpoint/2010/main" val="1005680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tr-TR" dirty="0"/>
          </a:p>
        </p:txBody>
      </p:sp>
      <p:sp>
        <p:nvSpPr>
          <p:cNvPr id="4" name="Slayt Numarası Yer Tutucusu 3"/>
          <p:cNvSpPr>
            <a:spLocks noGrp="1"/>
          </p:cNvSpPr>
          <p:nvPr>
            <p:ph type="sldNum" sz="quarter" idx="10"/>
          </p:nvPr>
        </p:nvSpPr>
        <p:spPr/>
        <p:txBody>
          <a:bodyPr/>
          <a:lstStyle/>
          <a:p>
            <a:fld id="{2084C634-4681-4D4F-A04D-F338B37C01E7}" type="slidenum">
              <a:rPr lang="tr-TR" smtClean="0"/>
              <a:pPr/>
              <a:t>34</a:t>
            </a:fld>
            <a:endParaRPr lang="tr-TR"/>
          </a:p>
        </p:txBody>
      </p:sp>
    </p:spTree>
    <p:extLst>
      <p:ext uri="{BB962C8B-B14F-4D97-AF65-F5344CB8AC3E}">
        <p14:creationId xmlns:p14="http://schemas.microsoft.com/office/powerpoint/2010/main" val="1653571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1450" indent="-171450">
              <a:buFont typeface="Arial" panose="020B0604020202020204" pitchFamily="34" charset="0"/>
              <a:buChar char="•"/>
            </a:pPr>
            <a:endParaRPr lang="tr-TR" dirty="0"/>
          </a:p>
        </p:txBody>
      </p:sp>
      <p:sp>
        <p:nvSpPr>
          <p:cNvPr id="4" name="Slayt Numarası Yer Tutucusu 3"/>
          <p:cNvSpPr>
            <a:spLocks noGrp="1"/>
          </p:cNvSpPr>
          <p:nvPr>
            <p:ph type="sldNum" sz="quarter" idx="10"/>
          </p:nvPr>
        </p:nvSpPr>
        <p:spPr/>
        <p:txBody>
          <a:bodyPr/>
          <a:lstStyle/>
          <a:p>
            <a:fld id="{2084C634-4681-4D4F-A04D-F338B37C01E7}" type="slidenum">
              <a:rPr lang="tr-TR" smtClean="0"/>
              <a:pPr/>
              <a:t>2</a:t>
            </a:fld>
            <a:endParaRPr lang="tr-TR"/>
          </a:p>
        </p:txBody>
      </p:sp>
    </p:spTree>
    <p:extLst>
      <p:ext uri="{BB962C8B-B14F-4D97-AF65-F5344CB8AC3E}">
        <p14:creationId xmlns:p14="http://schemas.microsoft.com/office/powerpoint/2010/main" val="5147821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tr-TR" dirty="0"/>
          </a:p>
        </p:txBody>
      </p:sp>
      <p:sp>
        <p:nvSpPr>
          <p:cNvPr id="4" name="Slayt Numarası Yer Tutucusu 3"/>
          <p:cNvSpPr>
            <a:spLocks noGrp="1"/>
          </p:cNvSpPr>
          <p:nvPr>
            <p:ph type="sldNum" sz="quarter" idx="10"/>
          </p:nvPr>
        </p:nvSpPr>
        <p:spPr/>
        <p:txBody>
          <a:bodyPr/>
          <a:lstStyle/>
          <a:p>
            <a:fld id="{2084C634-4681-4D4F-A04D-F338B37C01E7}" type="slidenum">
              <a:rPr lang="tr-TR" smtClean="0"/>
              <a:pPr/>
              <a:t>35</a:t>
            </a:fld>
            <a:endParaRPr lang="tr-TR"/>
          </a:p>
        </p:txBody>
      </p:sp>
    </p:spTree>
    <p:extLst>
      <p:ext uri="{BB962C8B-B14F-4D97-AF65-F5344CB8AC3E}">
        <p14:creationId xmlns:p14="http://schemas.microsoft.com/office/powerpoint/2010/main" val="9715528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84C634-4681-4D4F-A04D-F338B37C01E7}" type="slidenum">
              <a:rPr lang="tr-TR" smtClean="0"/>
              <a:pPr/>
              <a:t>37</a:t>
            </a:fld>
            <a:endParaRPr lang="tr-TR"/>
          </a:p>
        </p:txBody>
      </p:sp>
    </p:spTree>
    <p:extLst>
      <p:ext uri="{BB962C8B-B14F-4D97-AF65-F5344CB8AC3E}">
        <p14:creationId xmlns:p14="http://schemas.microsoft.com/office/powerpoint/2010/main" val="3548024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1450" indent="-171450">
              <a:buFont typeface="Arial" panose="020B0604020202020204" pitchFamily="34" charset="0"/>
              <a:buChar char="•"/>
            </a:pPr>
            <a:endParaRPr lang="tr-TR" dirty="0"/>
          </a:p>
        </p:txBody>
      </p:sp>
      <p:sp>
        <p:nvSpPr>
          <p:cNvPr id="4" name="Slayt Numarası Yer Tutucusu 3"/>
          <p:cNvSpPr>
            <a:spLocks noGrp="1"/>
          </p:cNvSpPr>
          <p:nvPr>
            <p:ph type="sldNum" sz="quarter" idx="10"/>
          </p:nvPr>
        </p:nvSpPr>
        <p:spPr/>
        <p:txBody>
          <a:bodyPr/>
          <a:lstStyle/>
          <a:p>
            <a:fld id="{2084C634-4681-4D4F-A04D-F338B37C01E7}" type="slidenum">
              <a:rPr lang="tr-TR" smtClean="0"/>
              <a:pPr/>
              <a:t>39</a:t>
            </a:fld>
            <a:endParaRPr lang="tr-TR"/>
          </a:p>
        </p:txBody>
      </p:sp>
    </p:spTree>
    <p:extLst>
      <p:ext uri="{BB962C8B-B14F-4D97-AF65-F5344CB8AC3E}">
        <p14:creationId xmlns:p14="http://schemas.microsoft.com/office/powerpoint/2010/main" val="25117209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1450" indent="-171450">
              <a:buFont typeface="Arial" panose="020B0604020202020204" pitchFamily="34" charset="0"/>
              <a:buChar char="•"/>
            </a:pPr>
            <a:r>
              <a:rPr lang="tr-TR" dirty="0"/>
              <a:t>«</a:t>
            </a:r>
            <a:r>
              <a:rPr lang="tr-TR" dirty="0" smtClean="0"/>
              <a:t>Ağlayan</a:t>
            </a:r>
            <a:r>
              <a:rPr lang="tr-TR" baseline="0" dirty="0" smtClean="0"/>
              <a:t> </a:t>
            </a:r>
            <a:r>
              <a:rPr lang="tr-TR" baseline="0" dirty="0"/>
              <a:t>bebeğin anneye etkileri» şeklinde değiştirilmeli</a:t>
            </a:r>
            <a:r>
              <a:rPr lang="tr-TR" baseline="0" dirty="0" smtClean="0"/>
              <a:t>.</a:t>
            </a:r>
          </a:p>
          <a:p>
            <a:pPr marL="171450" indent="-171450">
              <a:buFont typeface="Arial" panose="020B0604020202020204" pitchFamily="34" charset="0"/>
              <a:buChar char="•"/>
            </a:pPr>
            <a:r>
              <a:rPr lang="tr-TR" baseline="0" dirty="0" smtClean="0"/>
              <a:t>Başlık ağlama olabilir***</a:t>
            </a:r>
            <a:endParaRPr lang="tr-TR" dirty="0"/>
          </a:p>
        </p:txBody>
      </p:sp>
      <p:sp>
        <p:nvSpPr>
          <p:cNvPr id="4" name="Slayt Numarası Yer Tutucusu 3"/>
          <p:cNvSpPr>
            <a:spLocks noGrp="1"/>
          </p:cNvSpPr>
          <p:nvPr>
            <p:ph type="sldNum" sz="quarter" idx="10"/>
          </p:nvPr>
        </p:nvSpPr>
        <p:spPr/>
        <p:txBody>
          <a:bodyPr/>
          <a:lstStyle/>
          <a:p>
            <a:fld id="{2084C634-4681-4D4F-A04D-F338B37C01E7}" type="slidenum">
              <a:rPr lang="tr-TR" smtClean="0"/>
              <a:pPr/>
              <a:t>40</a:t>
            </a:fld>
            <a:endParaRPr lang="tr-TR"/>
          </a:p>
        </p:txBody>
      </p:sp>
    </p:spTree>
    <p:extLst>
      <p:ext uri="{BB962C8B-B14F-4D97-AF65-F5344CB8AC3E}">
        <p14:creationId xmlns:p14="http://schemas.microsoft.com/office/powerpoint/2010/main" val="37898114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buFont typeface="Arial" panose="020B0604020202020204" pitchFamily="34" charset="0"/>
              <a:buNone/>
            </a:pPr>
            <a:endParaRPr lang="tr-TR" dirty="0"/>
          </a:p>
        </p:txBody>
      </p:sp>
      <p:sp>
        <p:nvSpPr>
          <p:cNvPr id="4" name="Slayt Numarası Yer Tutucusu 3"/>
          <p:cNvSpPr>
            <a:spLocks noGrp="1"/>
          </p:cNvSpPr>
          <p:nvPr>
            <p:ph type="sldNum" sz="quarter" idx="10"/>
          </p:nvPr>
        </p:nvSpPr>
        <p:spPr/>
        <p:txBody>
          <a:bodyPr/>
          <a:lstStyle/>
          <a:p>
            <a:fld id="{2084C634-4681-4D4F-A04D-F338B37C01E7}" type="slidenum">
              <a:rPr lang="tr-TR" smtClean="0"/>
              <a:pPr/>
              <a:t>41</a:t>
            </a:fld>
            <a:endParaRPr lang="tr-TR"/>
          </a:p>
        </p:txBody>
      </p:sp>
    </p:spTree>
    <p:extLst>
      <p:ext uri="{BB962C8B-B14F-4D97-AF65-F5344CB8AC3E}">
        <p14:creationId xmlns:p14="http://schemas.microsoft.com/office/powerpoint/2010/main" val="2594753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anose="020B0604020202020204" pitchFamily="34" charset="0"/>
              <a:buChar char="•"/>
            </a:pPr>
            <a:endParaRPr lang="en-US" dirty="0"/>
          </a:p>
          <a:p>
            <a:pPr marL="228600" indent="-228600">
              <a:buFont typeface="Arial" panose="020B0604020202020204" pitchFamily="34" charset="0"/>
              <a:buChar char="•"/>
            </a:pPr>
            <a:r>
              <a:rPr lang="tr-TR" dirty="0"/>
              <a:t>Basit ???</a:t>
            </a:r>
            <a:endParaRPr lang="en-US" dirty="0"/>
          </a:p>
        </p:txBody>
      </p:sp>
      <p:sp>
        <p:nvSpPr>
          <p:cNvPr id="4" name="Slide Number Placeholder 3"/>
          <p:cNvSpPr>
            <a:spLocks noGrp="1"/>
          </p:cNvSpPr>
          <p:nvPr>
            <p:ph type="sldNum" sz="quarter" idx="10"/>
          </p:nvPr>
        </p:nvSpPr>
        <p:spPr/>
        <p:txBody>
          <a:bodyPr/>
          <a:lstStyle/>
          <a:p>
            <a:fld id="{2084C634-4681-4D4F-A04D-F338B37C01E7}" type="slidenum">
              <a:rPr lang="tr-TR" smtClean="0"/>
              <a:pPr/>
              <a:t>42</a:t>
            </a:fld>
            <a:endParaRPr lang="tr-TR"/>
          </a:p>
        </p:txBody>
      </p:sp>
    </p:spTree>
    <p:extLst>
      <p:ext uri="{BB962C8B-B14F-4D97-AF65-F5344CB8AC3E}">
        <p14:creationId xmlns:p14="http://schemas.microsoft.com/office/powerpoint/2010/main" val="16689260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1450" indent="-171450">
              <a:buFont typeface="Arial" panose="020B0604020202020204" pitchFamily="34" charset="0"/>
              <a:buChar char="•"/>
            </a:pPr>
            <a:endParaRPr lang="tr-TR" dirty="0"/>
          </a:p>
        </p:txBody>
      </p:sp>
      <p:sp>
        <p:nvSpPr>
          <p:cNvPr id="4" name="Slayt Numarası Yer Tutucusu 3"/>
          <p:cNvSpPr>
            <a:spLocks noGrp="1"/>
          </p:cNvSpPr>
          <p:nvPr>
            <p:ph type="sldNum" sz="quarter" idx="10"/>
          </p:nvPr>
        </p:nvSpPr>
        <p:spPr/>
        <p:txBody>
          <a:bodyPr/>
          <a:lstStyle/>
          <a:p>
            <a:fld id="{2084C634-4681-4D4F-A04D-F338B37C01E7}" type="slidenum">
              <a:rPr lang="tr-TR" smtClean="0"/>
              <a:pPr/>
              <a:t>43</a:t>
            </a:fld>
            <a:endParaRPr lang="tr-TR"/>
          </a:p>
        </p:txBody>
      </p:sp>
    </p:spTree>
    <p:extLst>
      <p:ext uri="{BB962C8B-B14F-4D97-AF65-F5344CB8AC3E}">
        <p14:creationId xmlns:p14="http://schemas.microsoft.com/office/powerpoint/2010/main" val="24410200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tr-TR" dirty="0" smtClean="0"/>
              <a:t>Bebekle başka birinin ilgilenmesi ifadesi ?diğer</a:t>
            </a:r>
            <a:r>
              <a:rPr lang="tr-TR" baseline="0" dirty="0" smtClean="0"/>
              <a:t> aile fertlerinden birinin ilgilenmesi olabilir.</a:t>
            </a:r>
            <a:endParaRPr lang="tr-TR" dirty="0"/>
          </a:p>
          <a:p>
            <a:pPr marL="228600" indent="-228600">
              <a:buAutoNum type="arabicPeriod"/>
            </a:pPr>
            <a:r>
              <a:rPr lang="tr-TR" dirty="0"/>
              <a:t>Kahve,</a:t>
            </a:r>
            <a:r>
              <a:rPr lang="tr-TR" baseline="0" dirty="0"/>
              <a:t> sigara </a:t>
            </a:r>
            <a:r>
              <a:rPr lang="tr-TR" dirty="0"/>
              <a:t>ve mama geçmesin!</a:t>
            </a:r>
          </a:p>
          <a:p>
            <a:pPr marL="228600" indent="-228600">
              <a:buAutoNum type="arabicPeriod"/>
            </a:pPr>
            <a:r>
              <a:rPr lang="tr-TR" dirty="0"/>
              <a:t>«Gereksiz mama başlama baskısı» ifadesi </a:t>
            </a:r>
            <a:r>
              <a:rPr lang="tr-TR" dirty="0" smtClean="0"/>
              <a:t>?</a:t>
            </a:r>
          </a:p>
          <a:p>
            <a:pPr marL="228600" indent="-228600">
              <a:buAutoNum type="arabicPeriod"/>
            </a:pPr>
            <a:endParaRPr lang="tr-TR" dirty="0"/>
          </a:p>
        </p:txBody>
      </p:sp>
      <p:sp>
        <p:nvSpPr>
          <p:cNvPr id="4" name="Slide Number Placeholder 3"/>
          <p:cNvSpPr>
            <a:spLocks noGrp="1"/>
          </p:cNvSpPr>
          <p:nvPr>
            <p:ph type="sldNum" sz="quarter" idx="10"/>
          </p:nvPr>
        </p:nvSpPr>
        <p:spPr/>
        <p:txBody>
          <a:bodyPr/>
          <a:lstStyle/>
          <a:p>
            <a:fld id="{2084C634-4681-4D4F-A04D-F338B37C01E7}" type="slidenum">
              <a:rPr lang="tr-TR" smtClean="0"/>
              <a:pPr/>
              <a:t>44</a:t>
            </a:fld>
            <a:endParaRPr lang="tr-TR"/>
          </a:p>
        </p:txBody>
      </p:sp>
    </p:spTree>
    <p:extLst>
      <p:ext uri="{BB962C8B-B14F-4D97-AF65-F5344CB8AC3E}">
        <p14:creationId xmlns:p14="http://schemas.microsoft.com/office/powerpoint/2010/main" val="34256872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MAMA ifadesi</a:t>
            </a:r>
            <a:r>
              <a:rPr lang="tr-TR" dirty="0" smtClean="0"/>
              <a:t>!!!!!!!!</a:t>
            </a:r>
          </a:p>
          <a:p>
            <a:endParaRPr lang="tr-TR" dirty="0"/>
          </a:p>
        </p:txBody>
      </p:sp>
      <p:sp>
        <p:nvSpPr>
          <p:cNvPr id="4" name="Slayt Numarası Yer Tutucusu 3"/>
          <p:cNvSpPr>
            <a:spLocks noGrp="1"/>
          </p:cNvSpPr>
          <p:nvPr>
            <p:ph type="sldNum" sz="quarter" idx="10"/>
          </p:nvPr>
        </p:nvSpPr>
        <p:spPr/>
        <p:txBody>
          <a:bodyPr/>
          <a:lstStyle/>
          <a:p>
            <a:fld id="{2084C634-4681-4D4F-A04D-F338B37C01E7}" type="slidenum">
              <a:rPr lang="tr-TR" smtClean="0"/>
              <a:pPr/>
              <a:t>45</a:t>
            </a:fld>
            <a:endParaRPr lang="tr-TR"/>
          </a:p>
        </p:txBody>
      </p:sp>
    </p:spTree>
    <p:extLst>
      <p:ext uri="{BB962C8B-B14F-4D97-AF65-F5344CB8AC3E}">
        <p14:creationId xmlns:p14="http://schemas.microsoft.com/office/powerpoint/2010/main" val="22293916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084C634-4681-4D4F-A04D-F338B37C01E7}" type="slidenum">
              <a:rPr lang="tr-TR" smtClean="0"/>
              <a:pPr/>
              <a:t>46</a:t>
            </a:fld>
            <a:endParaRPr lang="tr-TR"/>
          </a:p>
        </p:txBody>
      </p:sp>
    </p:spTree>
    <p:extLst>
      <p:ext uri="{BB962C8B-B14F-4D97-AF65-F5344CB8AC3E}">
        <p14:creationId xmlns:p14="http://schemas.microsoft.com/office/powerpoint/2010/main" val="2404171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084C634-4681-4D4F-A04D-F338B37C01E7}" type="slidenum">
              <a:rPr lang="tr-TR" smtClean="0"/>
              <a:pPr/>
              <a:t>4</a:t>
            </a:fld>
            <a:endParaRPr lang="tr-TR"/>
          </a:p>
        </p:txBody>
      </p:sp>
    </p:spTree>
    <p:extLst>
      <p:ext uri="{BB962C8B-B14F-4D97-AF65-F5344CB8AC3E}">
        <p14:creationId xmlns:p14="http://schemas.microsoft.com/office/powerpoint/2010/main" val="174699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84C634-4681-4D4F-A04D-F338B37C01E7}" type="slidenum">
              <a:rPr lang="tr-TR" smtClean="0"/>
              <a:pPr/>
              <a:t>48</a:t>
            </a:fld>
            <a:endParaRPr lang="tr-TR"/>
          </a:p>
        </p:txBody>
      </p:sp>
    </p:spTree>
    <p:extLst>
      <p:ext uri="{BB962C8B-B14F-4D97-AF65-F5344CB8AC3E}">
        <p14:creationId xmlns:p14="http://schemas.microsoft.com/office/powerpoint/2010/main" val="2162534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84C634-4681-4D4F-A04D-F338B37C01E7}" type="slidenum">
              <a:rPr lang="tr-TR" smtClean="0"/>
              <a:pPr/>
              <a:t>51</a:t>
            </a:fld>
            <a:endParaRPr lang="tr-TR"/>
          </a:p>
        </p:txBody>
      </p:sp>
    </p:spTree>
    <p:extLst>
      <p:ext uri="{BB962C8B-B14F-4D97-AF65-F5344CB8AC3E}">
        <p14:creationId xmlns:p14="http://schemas.microsoft.com/office/powerpoint/2010/main" val="27285527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084C634-4681-4D4F-A04D-F338B37C01E7}" type="slidenum">
              <a:rPr lang="tr-TR" smtClean="0"/>
              <a:pPr/>
              <a:t>53</a:t>
            </a:fld>
            <a:endParaRPr lang="tr-TR"/>
          </a:p>
        </p:txBody>
      </p:sp>
    </p:spTree>
    <p:extLst>
      <p:ext uri="{BB962C8B-B14F-4D97-AF65-F5344CB8AC3E}">
        <p14:creationId xmlns:p14="http://schemas.microsoft.com/office/powerpoint/2010/main" val="22441690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084C634-4681-4D4F-A04D-F338B37C01E7}" type="slidenum">
              <a:rPr lang="tr-TR" smtClean="0"/>
              <a:pPr/>
              <a:t>54</a:t>
            </a:fld>
            <a:endParaRPr lang="tr-TR"/>
          </a:p>
        </p:txBody>
      </p:sp>
    </p:spTree>
    <p:extLst>
      <p:ext uri="{BB962C8B-B14F-4D97-AF65-F5344CB8AC3E}">
        <p14:creationId xmlns:p14="http://schemas.microsoft.com/office/powerpoint/2010/main" val="16213791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84C634-4681-4D4F-A04D-F338B37C01E7}" type="slidenum">
              <a:rPr lang="tr-TR" smtClean="0"/>
              <a:pPr/>
              <a:t>55</a:t>
            </a:fld>
            <a:endParaRPr lang="tr-TR"/>
          </a:p>
        </p:txBody>
      </p:sp>
    </p:spTree>
    <p:extLst>
      <p:ext uri="{BB962C8B-B14F-4D97-AF65-F5344CB8AC3E}">
        <p14:creationId xmlns:p14="http://schemas.microsoft.com/office/powerpoint/2010/main" val="1932774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84C634-4681-4D4F-A04D-F338B37C01E7}" type="slidenum">
              <a:rPr lang="tr-TR" smtClean="0"/>
              <a:pPr/>
              <a:t>5</a:t>
            </a:fld>
            <a:endParaRPr lang="tr-TR"/>
          </a:p>
        </p:txBody>
      </p:sp>
    </p:spTree>
    <p:extLst>
      <p:ext uri="{BB962C8B-B14F-4D97-AF65-F5344CB8AC3E}">
        <p14:creationId xmlns:p14="http://schemas.microsoft.com/office/powerpoint/2010/main" val="1751656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2084C634-4681-4D4F-A04D-F338B37C01E7}" type="slidenum">
              <a:rPr lang="tr-TR" smtClean="0"/>
              <a:pPr/>
              <a:t>7</a:t>
            </a:fld>
            <a:endParaRPr lang="tr-TR"/>
          </a:p>
        </p:txBody>
      </p:sp>
    </p:spTree>
    <p:extLst>
      <p:ext uri="{BB962C8B-B14F-4D97-AF65-F5344CB8AC3E}">
        <p14:creationId xmlns:p14="http://schemas.microsoft.com/office/powerpoint/2010/main" val="3389732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2084C634-4681-4D4F-A04D-F338B37C01E7}" type="slidenum">
              <a:rPr lang="tr-TR" smtClean="0"/>
              <a:pPr/>
              <a:t>10</a:t>
            </a:fld>
            <a:endParaRPr lang="tr-TR"/>
          </a:p>
        </p:txBody>
      </p:sp>
    </p:spTree>
    <p:extLst>
      <p:ext uri="{BB962C8B-B14F-4D97-AF65-F5344CB8AC3E}">
        <p14:creationId xmlns:p14="http://schemas.microsoft.com/office/powerpoint/2010/main" val="3161749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err="1"/>
          </a:p>
        </p:txBody>
      </p:sp>
      <p:sp>
        <p:nvSpPr>
          <p:cNvPr id="4" name="Slide Number Placeholder 3"/>
          <p:cNvSpPr>
            <a:spLocks noGrp="1"/>
          </p:cNvSpPr>
          <p:nvPr>
            <p:ph type="sldNum" sz="quarter" idx="10"/>
          </p:nvPr>
        </p:nvSpPr>
        <p:spPr/>
        <p:txBody>
          <a:bodyPr/>
          <a:lstStyle/>
          <a:p>
            <a:fld id="{2084C634-4681-4D4F-A04D-F338B37C01E7}" type="slidenum">
              <a:rPr lang="tr-TR" smtClean="0"/>
              <a:pPr/>
              <a:t>11</a:t>
            </a:fld>
            <a:endParaRPr lang="tr-TR"/>
          </a:p>
        </p:txBody>
      </p:sp>
    </p:spTree>
    <p:extLst>
      <p:ext uri="{BB962C8B-B14F-4D97-AF65-F5344CB8AC3E}">
        <p14:creationId xmlns:p14="http://schemas.microsoft.com/office/powerpoint/2010/main" val="3571533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84C634-4681-4D4F-A04D-F338B37C01E7}" type="slidenum">
              <a:rPr lang="tr-TR" smtClean="0"/>
              <a:pPr/>
              <a:t>12</a:t>
            </a:fld>
            <a:endParaRPr lang="tr-TR"/>
          </a:p>
        </p:txBody>
      </p:sp>
    </p:spTree>
    <p:extLst>
      <p:ext uri="{BB962C8B-B14F-4D97-AF65-F5344CB8AC3E}">
        <p14:creationId xmlns:p14="http://schemas.microsoft.com/office/powerpoint/2010/main" val="3571533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84C634-4681-4D4F-A04D-F338B37C01E7}" type="slidenum">
              <a:rPr lang="tr-TR" smtClean="0"/>
              <a:pPr/>
              <a:t>13</a:t>
            </a:fld>
            <a:endParaRPr lang="tr-TR"/>
          </a:p>
        </p:txBody>
      </p:sp>
    </p:spTree>
    <p:extLst>
      <p:ext uri="{BB962C8B-B14F-4D97-AF65-F5344CB8AC3E}">
        <p14:creationId xmlns:p14="http://schemas.microsoft.com/office/powerpoint/2010/main" val="3571533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6 Resim" descr="ppt.pn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66E0FEB9-B9F2-4527-9D09-D72FE8E05EA3}" type="datetime1">
              <a:rPr lang="tr-TR" smtClean="0"/>
              <a:pPr/>
              <a:t>19.10.2016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5042A76-95FF-44A4-9819-FCCD372E1DD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31739CD2-BB15-4206-AFBC-D48B1C8DBEA5}" type="datetime1">
              <a:rPr lang="tr-TR" smtClean="0"/>
              <a:pPr/>
              <a:t>19.10.2016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5042A76-95FF-44A4-9819-FCCD372E1DD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141BC3E0-59FA-4E98-A4C7-A794899907B2}" type="datetime1">
              <a:rPr lang="tr-TR" smtClean="0"/>
              <a:pPr/>
              <a:t>19.10.2016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5042A76-95FF-44A4-9819-FCCD372E1DD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5E5ACCD4-7AE2-49A6-BFB3-F1197A0AA9F4}" type="datetime1">
              <a:rPr lang="tr-TR" smtClean="0"/>
              <a:pPr/>
              <a:t>19.10.2016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5042A76-95FF-44A4-9819-FCCD372E1DD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966FD62C-7BE2-4BC5-AD1E-46902DD756DE}" type="datetime1">
              <a:rPr lang="tr-TR" smtClean="0"/>
              <a:pPr/>
              <a:t>19.10.2016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5042A76-95FF-44A4-9819-FCCD372E1DD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98F1D859-DEF3-46F7-AACE-7988C8C6D049}" type="datetime1">
              <a:rPr lang="tr-TR" smtClean="0"/>
              <a:pPr/>
              <a:t>19.10.2016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5042A76-95FF-44A4-9819-FCCD372E1DD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1CC7E853-F52D-483B-AD4D-2D6635C66102}" type="datetime1">
              <a:rPr lang="tr-TR" smtClean="0"/>
              <a:pPr/>
              <a:t>19.10.2016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5042A76-95FF-44A4-9819-FCCD372E1DD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8D1C3001-83D7-4F47-B440-717FAEDBB5EF}" type="datetime1">
              <a:rPr lang="tr-TR" smtClean="0"/>
              <a:pPr/>
              <a:t>19.10.2016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5042A76-95FF-44A4-9819-FCCD372E1DD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59F05C3-F62D-4A0B-A10B-0B231B096387}" type="datetime1">
              <a:rPr lang="tr-TR" smtClean="0"/>
              <a:pPr/>
              <a:t>19.10.2016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5042A76-95FF-44A4-9819-FCCD372E1DD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830DAE86-03B5-4D76-965C-0A2515C85281}" type="datetime1">
              <a:rPr lang="tr-TR" smtClean="0"/>
              <a:pPr/>
              <a:t>19.10.2016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5042A76-95FF-44A4-9819-FCCD372E1DD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60DCD7D7-4FB9-47AC-9C39-5A4D8FFAA858}" type="datetime1">
              <a:rPr lang="tr-TR" smtClean="0"/>
              <a:pPr/>
              <a:t>19.10.2016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5042A76-95FF-44A4-9819-FCCD372E1DD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6 Resim" descr="ppt.png"/>
          <p:cNvPicPr>
            <a:picLocks noChangeAspect="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2" name="1 Başlık Yer Tutucusu"/>
          <p:cNvSpPr>
            <a:spLocks noGrp="1"/>
          </p:cNvSpPr>
          <p:nvPr>
            <p:ph type="title"/>
          </p:nvPr>
        </p:nvSpPr>
        <p:spPr>
          <a:xfrm>
            <a:off x="457200" y="629816"/>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844824"/>
            <a:ext cx="8229600" cy="4281339"/>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10208D-2AF5-4F85-BFCF-B12114FDAD82}" type="datetime1">
              <a:rPr lang="tr-TR" smtClean="0"/>
              <a:pPr/>
              <a:t>19.10.2016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5400">
                <a:solidFill>
                  <a:schemeClr val="tx1">
                    <a:tint val="75000"/>
                  </a:schemeClr>
                </a:solidFill>
              </a:defRPr>
            </a:lvl1pPr>
          </a:lstStyle>
          <a:p>
            <a:fld id="{35042A76-95FF-44A4-9819-FCCD372E1DD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31640" y="1412776"/>
            <a:ext cx="6400800" cy="1752600"/>
          </a:xfrm>
        </p:spPr>
        <p:txBody>
          <a:bodyPr/>
          <a:lstStyle/>
          <a:p>
            <a:r>
              <a:rPr lang="tr-TR" b="1" dirty="0" smtClean="0">
                <a:solidFill>
                  <a:srgbClr val="FF0000"/>
                </a:solidFill>
              </a:rPr>
              <a:t>EMZİRMEYİ DESTEKLEYEN UYGULAMALAR</a:t>
            </a:r>
            <a:endParaRPr lang="tr-TR" b="1" dirty="0">
              <a:solidFill>
                <a:srgbClr val="FF0000"/>
              </a:solidFill>
            </a:endParaRPr>
          </a:p>
        </p:txBody>
      </p:sp>
      <p:sp>
        <p:nvSpPr>
          <p:cNvPr id="8" name="Slayt Numarası Yer Tutucusu 7"/>
          <p:cNvSpPr>
            <a:spLocks noGrp="1"/>
          </p:cNvSpPr>
          <p:nvPr>
            <p:ph type="sldNum" sz="quarter" idx="12"/>
          </p:nvPr>
        </p:nvSpPr>
        <p:spPr/>
        <p:txBody>
          <a:bodyPr/>
          <a:lstStyle/>
          <a:p>
            <a:fld id="{35042A76-95FF-44A4-9819-FCCD372E1DD5}" type="slidenum">
              <a:rPr lang="tr-TR" smtClean="0"/>
              <a:pPr/>
              <a:t>1</a:t>
            </a:fld>
            <a:endParaRPr lang="tr-TR"/>
          </a:p>
        </p:txBody>
      </p:sp>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1720" y="2780928"/>
            <a:ext cx="5246720" cy="347595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Sorunlar </a:t>
            </a:r>
            <a:r>
              <a:rPr lang="tr-TR" dirty="0"/>
              <a:t>ve Çözümleri</a:t>
            </a:r>
          </a:p>
        </p:txBody>
      </p:sp>
      <p:sp>
        <p:nvSpPr>
          <p:cNvPr id="3" name="2 İçerik Yer Tutucusu"/>
          <p:cNvSpPr>
            <a:spLocks noGrp="1"/>
          </p:cNvSpPr>
          <p:nvPr>
            <p:ph idx="1"/>
          </p:nvPr>
        </p:nvSpPr>
        <p:spPr/>
        <p:txBody>
          <a:bodyPr>
            <a:normAutofit/>
          </a:bodyPr>
          <a:lstStyle/>
          <a:p>
            <a:r>
              <a:rPr lang="tr-TR" u="sng" dirty="0"/>
              <a:t>Annenin yorulacağı endişesi</a:t>
            </a:r>
          </a:p>
          <a:p>
            <a:pPr lvl="1"/>
            <a:r>
              <a:rPr lang="tr-TR" dirty="0"/>
              <a:t>Annenin sessiz </a:t>
            </a:r>
            <a:r>
              <a:rPr lang="tr-TR" dirty="0" smtClean="0"/>
              <a:t>bir ortamda </a:t>
            </a:r>
            <a:r>
              <a:rPr lang="tr-TR" dirty="0"/>
              <a:t>dinlenmesi </a:t>
            </a:r>
            <a:r>
              <a:rPr lang="tr-TR" dirty="0" smtClean="0"/>
              <a:t>sağlanabilir</a:t>
            </a:r>
            <a:endParaRPr lang="tr-TR" dirty="0"/>
          </a:p>
          <a:p>
            <a:pPr lvl="1"/>
            <a:r>
              <a:rPr lang="tr-TR" dirty="0"/>
              <a:t>Doğumda gereksiz tıbbi uygulamalardan kaçınılmalıdır</a:t>
            </a:r>
          </a:p>
          <a:p>
            <a:r>
              <a:rPr lang="tr-TR" u="sng" dirty="0"/>
              <a:t>Bebeğinin bebek odasına götürülmesini isteyen anneler</a:t>
            </a:r>
          </a:p>
          <a:p>
            <a:pPr lvl="1"/>
            <a:r>
              <a:rPr lang="tr-TR" dirty="0" smtClean="0"/>
              <a:t>Anneye bebekle aynı </a:t>
            </a:r>
            <a:r>
              <a:rPr lang="tr-TR" dirty="0"/>
              <a:t>odada kalmanın yararları </a:t>
            </a:r>
            <a:r>
              <a:rPr lang="tr-TR" dirty="0" smtClean="0"/>
              <a:t>konusunda bilgi verilir</a:t>
            </a:r>
            <a:endParaRPr lang="tr-TR" dirty="0"/>
          </a:p>
        </p:txBody>
      </p:sp>
      <p:sp>
        <p:nvSpPr>
          <p:cNvPr id="4" name="Slayt Numarası Yer Tutucusu 3"/>
          <p:cNvSpPr>
            <a:spLocks noGrp="1"/>
          </p:cNvSpPr>
          <p:nvPr>
            <p:ph type="sldNum" sz="quarter" idx="12"/>
          </p:nvPr>
        </p:nvSpPr>
        <p:spPr/>
        <p:txBody>
          <a:bodyPr/>
          <a:lstStyle/>
          <a:p>
            <a:fld id="{35042A76-95FF-44A4-9819-FCCD372E1DD5}"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Bebeğe </a:t>
            </a:r>
            <a:r>
              <a:rPr lang="tr-TR" dirty="0" smtClean="0"/>
              <a:t>Bakım </a:t>
            </a:r>
            <a:r>
              <a:rPr lang="tr-TR" dirty="0"/>
              <a:t>ya da </a:t>
            </a:r>
            <a:r>
              <a:rPr lang="tr-TR" dirty="0" smtClean="0"/>
              <a:t>Girişim</a:t>
            </a:r>
            <a:endParaRPr lang="tr-TR" dirty="0"/>
          </a:p>
        </p:txBody>
      </p:sp>
      <p:sp>
        <p:nvSpPr>
          <p:cNvPr id="3" name="2 İçerik Yer Tutucusu"/>
          <p:cNvSpPr>
            <a:spLocks noGrp="1"/>
          </p:cNvSpPr>
          <p:nvPr>
            <p:ph idx="1"/>
          </p:nvPr>
        </p:nvSpPr>
        <p:spPr/>
        <p:txBody>
          <a:bodyPr>
            <a:normAutofit/>
          </a:bodyPr>
          <a:lstStyle/>
          <a:p>
            <a:r>
              <a:rPr lang="tr-TR" dirty="0"/>
              <a:t>Bebeğin bakımı annenin yatağı yanında ya da annenin bulunduğu ortamda yapılmalıdır</a:t>
            </a:r>
          </a:p>
          <a:p>
            <a:r>
              <a:rPr lang="tr-TR" dirty="0" smtClean="0"/>
              <a:t>Böylece bu davranış anneye </a:t>
            </a:r>
            <a:r>
              <a:rPr lang="tr-TR" dirty="0"/>
              <a:t>güvence verir</a:t>
            </a:r>
          </a:p>
          <a:p>
            <a:r>
              <a:rPr lang="tr-TR" dirty="0" smtClean="0"/>
              <a:t>Annenin yanında yapılan bakım anneye </a:t>
            </a:r>
            <a:r>
              <a:rPr lang="tr-TR" dirty="0"/>
              <a:t>bebek </a:t>
            </a:r>
            <a:r>
              <a:rPr lang="tr-TR" dirty="0" smtClean="0"/>
              <a:t>bakımı konusunda bilgi verir ve anne öğrenir</a:t>
            </a:r>
            <a:endParaRPr lang="tr-TR" dirty="0"/>
          </a:p>
          <a:p>
            <a:r>
              <a:rPr lang="tr-TR" dirty="0"/>
              <a:t>Bebeğin daha rahat olması sağlanır</a:t>
            </a:r>
            <a:endParaRPr lang="en-US" dirty="0"/>
          </a:p>
        </p:txBody>
      </p:sp>
      <p:sp>
        <p:nvSpPr>
          <p:cNvPr id="4" name="Slayt Numarası Yer Tutucusu 3"/>
          <p:cNvSpPr>
            <a:spLocks noGrp="1"/>
          </p:cNvSpPr>
          <p:nvPr>
            <p:ph type="sldNum" sz="quarter" idx="12"/>
          </p:nvPr>
        </p:nvSpPr>
        <p:spPr/>
        <p:txBody>
          <a:bodyPr/>
          <a:lstStyle/>
          <a:p>
            <a:fld id="{35042A76-95FF-44A4-9819-FCCD372E1DD5}"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9816"/>
            <a:ext cx="8229600" cy="1215008"/>
          </a:xfrm>
        </p:spPr>
        <p:txBody>
          <a:bodyPr>
            <a:normAutofit/>
          </a:bodyPr>
          <a:lstStyle/>
          <a:p>
            <a:r>
              <a:rPr lang="tr-TR" dirty="0"/>
              <a:t>Bebeğin </a:t>
            </a:r>
            <a:r>
              <a:rPr lang="tr-TR" dirty="0" smtClean="0"/>
              <a:t>Gözlenmesi</a:t>
            </a:r>
            <a:endParaRPr lang="tr-TR" dirty="0"/>
          </a:p>
        </p:txBody>
      </p:sp>
      <p:sp>
        <p:nvSpPr>
          <p:cNvPr id="3" name="2 İçerik Yer Tutucusu"/>
          <p:cNvSpPr>
            <a:spLocks noGrp="1"/>
          </p:cNvSpPr>
          <p:nvPr>
            <p:ph idx="1"/>
          </p:nvPr>
        </p:nvSpPr>
        <p:spPr>
          <a:xfrm>
            <a:off x="457200" y="2060848"/>
            <a:ext cx="8229600" cy="3672408"/>
          </a:xfrm>
        </p:spPr>
        <p:txBody>
          <a:bodyPr>
            <a:normAutofit/>
          </a:bodyPr>
          <a:lstStyle/>
          <a:p>
            <a:pPr lvl="1"/>
            <a:r>
              <a:rPr lang="tr-TR" sz="3200" dirty="0"/>
              <a:t>Bebeğin gözetim altına alınması, annesinin yanında daha kolaydır</a:t>
            </a:r>
          </a:p>
          <a:p>
            <a:pPr lvl="1"/>
            <a:r>
              <a:rPr lang="tr-TR" sz="3200" dirty="0"/>
              <a:t>Yoğun bir bebek odası çalışanına göre anne </a:t>
            </a:r>
            <a:r>
              <a:rPr lang="tr-TR" sz="3200" dirty="0" smtClean="0"/>
              <a:t>bebeğiyle ilgili çok </a:t>
            </a:r>
            <a:r>
              <a:rPr lang="tr-TR" sz="3200" dirty="0"/>
              <a:t>daha iyi gözlem yapar</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9816"/>
            <a:ext cx="8229600" cy="1431032"/>
          </a:xfrm>
        </p:spPr>
        <p:txBody>
          <a:bodyPr>
            <a:noAutofit/>
          </a:bodyPr>
          <a:lstStyle/>
          <a:p>
            <a:r>
              <a:rPr lang="tr-TR" dirty="0"/>
              <a:t>Beşik </a:t>
            </a:r>
            <a:r>
              <a:rPr lang="tr-TR" dirty="0" smtClean="0"/>
              <a:t>İçin Odada Uygun Alan </a:t>
            </a:r>
            <a:r>
              <a:rPr lang="tr-TR" dirty="0"/>
              <a:t>O</a:t>
            </a:r>
            <a:r>
              <a:rPr lang="tr-TR" dirty="0" smtClean="0"/>
              <a:t>lmaması</a:t>
            </a:r>
            <a:endParaRPr lang="tr-TR" dirty="0"/>
          </a:p>
        </p:txBody>
      </p:sp>
      <p:sp>
        <p:nvSpPr>
          <p:cNvPr id="3" name="2 İçerik Yer Tutucusu"/>
          <p:cNvSpPr>
            <a:spLocks noGrp="1"/>
          </p:cNvSpPr>
          <p:nvPr>
            <p:ph idx="1"/>
          </p:nvPr>
        </p:nvSpPr>
        <p:spPr>
          <a:xfrm>
            <a:off x="457200" y="2492896"/>
            <a:ext cx="8229600" cy="3633267"/>
          </a:xfrm>
        </p:spPr>
        <p:txBody>
          <a:bodyPr>
            <a:normAutofit/>
          </a:bodyPr>
          <a:lstStyle/>
          <a:p>
            <a:pPr lvl="1"/>
            <a:r>
              <a:rPr lang="tr-TR" sz="3200" dirty="0"/>
              <a:t>Bebek annenin yatağına </a:t>
            </a:r>
            <a:r>
              <a:rPr lang="tr-TR" sz="3200" dirty="0" smtClean="0"/>
              <a:t>yatırılabilir</a:t>
            </a:r>
          </a:p>
          <a:p>
            <a:pPr marL="457200" lvl="1" indent="0">
              <a:buNone/>
            </a:pPr>
            <a:r>
              <a:rPr lang="tr-TR" sz="3200" dirty="0" smtClean="0"/>
              <a:t>   (Güvenlik </a:t>
            </a:r>
            <a:r>
              <a:rPr lang="tr-TR" sz="3200" dirty="0"/>
              <a:t>açısından yatağın korkuluklarının </a:t>
            </a:r>
            <a:r>
              <a:rPr lang="tr-TR" sz="3200" dirty="0" smtClean="0"/>
              <a:t>   olması </a:t>
            </a:r>
            <a:r>
              <a:rPr lang="tr-TR" sz="3200" dirty="0"/>
              <a:t>iyi </a:t>
            </a:r>
            <a:r>
              <a:rPr lang="tr-TR" sz="3200" dirty="0" smtClean="0"/>
              <a:t>olur)</a:t>
            </a:r>
            <a:endParaRPr lang="tr-TR" sz="3200" dirty="0"/>
          </a:p>
          <a:p>
            <a:pPr lvl="1"/>
            <a:r>
              <a:rPr lang="tr-TR" sz="3200" dirty="0"/>
              <a:t> </a:t>
            </a:r>
            <a:r>
              <a:rPr lang="tr-TR" sz="3200" dirty="0" smtClean="0"/>
              <a:t> Hem </a:t>
            </a:r>
            <a:r>
              <a:rPr lang="tr-TR" sz="3200" dirty="0"/>
              <a:t>anne hem bebek daha iyi dinlenir</a:t>
            </a:r>
          </a:p>
          <a:p>
            <a:pPr lvl="1"/>
            <a:r>
              <a:rPr lang="tr-TR" sz="3200" dirty="0" smtClean="0"/>
              <a:t>  Emzirme </a:t>
            </a:r>
            <a:r>
              <a:rPr lang="tr-TR" sz="3200" dirty="0"/>
              <a:t>sıklığı </a:t>
            </a:r>
            <a:r>
              <a:rPr lang="tr-TR" sz="3200" dirty="0" smtClean="0"/>
              <a:t>artar</a:t>
            </a:r>
            <a:endParaRPr lang="tr-TR" sz="3200" dirty="0"/>
          </a:p>
        </p:txBody>
      </p:sp>
      <p:sp>
        <p:nvSpPr>
          <p:cNvPr id="4" name="Slayt Numarası Yer Tutucusu 3"/>
          <p:cNvSpPr>
            <a:spLocks noGrp="1"/>
          </p:cNvSpPr>
          <p:nvPr>
            <p:ph type="sldNum" sz="quarter" idx="12"/>
          </p:nvPr>
        </p:nvSpPr>
        <p:spPr/>
        <p:txBody>
          <a:bodyPr/>
          <a:lstStyle/>
          <a:p>
            <a:fld id="{35042A76-95FF-44A4-9819-FCCD372E1DD5}"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Anneyle Bebeğin </a:t>
            </a:r>
            <a:r>
              <a:rPr lang="tr-TR" dirty="0" smtClean="0"/>
              <a:t>Bir Nedenden Ayrılması </a:t>
            </a:r>
            <a:r>
              <a:rPr lang="tr-TR" dirty="0"/>
              <a:t>Gerekiyorsa;</a:t>
            </a:r>
          </a:p>
        </p:txBody>
      </p:sp>
      <p:sp>
        <p:nvSpPr>
          <p:cNvPr id="3" name="2 İçerik Yer Tutucusu"/>
          <p:cNvSpPr>
            <a:spLocks noGrp="1"/>
          </p:cNvSpPr>
          <p:nvPr>
            <p:ph idx="1"/>
          </p:nvPr>
        </p:nvSpPr>
        <p:spPr>
          <a:xfrm>
            <a:off x="457200" y="1988840"/>
            <a:ext cx="8229600" cy="4137323"/>
          </a:xfrm>
        </p:spPr>
        <p:txBody>
          <a:bodyPr>
            <a:normAutofit/>
          </a:bodyPr>
          <a:lstStyle/>
          <a:p>
            <a:r>
              <a:rPr lang="tr-TR" dirty="0" smtClean="0"/>
              <a:t>Ayrılma nedeni </a:t>
            </a:r>
            <a:r>
              <a:rPr lang="tr-TR" dirty="0"/>
              <a:t>dosyaya kaydedilmelidir</a:t>
            </a:r>
          </a:p>
          <a:p>
            <a:r>
              <a:rPr lang="tr-TR" dirty="0"/>
              <a:t>Ayrılık gerekçesi sık sık incelenerek ortadan kalktığında bebek anneye verilmelidir</a:t>
            </a:r>
          </a:p>
          <a:p>
            <a:r>
              <a:rPr lang="tr-TR" dirty="0"/>
              <a:t>Ayrılık sırasında</a:t>
            </a:r>
          </a:p>
          <a:p>
            <a:pPr lvl="1"/>
            <a:r>
              <a:rPr lang="tr-TR" dirty="0"/>
              <a:t>Annenin </a:t>
            </a:r>
            <a:r>
              <a:rPr lang="tr-TR" dirty="0" smtClean="0"/>
              <a:t>bebeğini </a:t>
            </a:r>
            <a:r>
              <a:rPr lang="tr-TR" dirty="0"/>
              <a:t>görmesi ve kucağına alması sağlanır</a:t>
            </a:r>
          </a:p>
          <a:p>
            <a:pPr lvl="1"/>
            <a:r>
              <a:rPr lang="tr-TR" dirty="0" smtClean="0"/>
              <a:t>Anne sütünü </a:t>
            </a:r>
            <a:r>
              <a:rPr lang="tr-TR" dirty="0"/>
              <a:t>düzenli olarak </a:t>
            </a:r>
            <a:r>
              <a:rPr lang="tr-TR" dirty="0" smtClean="0"/>
              <a:t>sağmalıdır.</a:t>
            </a:r>
            <a:endParaRPr lang="tr-TR" dirty="0"/>
          </a:p>
        </p:txBody>
      </p:sp>
      <p:sp>
        <p:nvSpPr>
          <p:cNvPr id="4" name="Slayt Numarası Yer Tutucusu 3"/>
          <p:cNvSpPr>
            <a:spLocks noGrp="1"/>
          </p:cNvSpPr>
          <p:nvPr>
            <p:ph type="sldNum" sz="quarter" idx="12"/>
          </p:nvPr>
        </p:nvSpPr>
        <p:spPr/>
        <p:txBody>
          <a:bodyPr/>
          <a:lstStyle/>
          <a:p>
            <a:fld id="{35042A76-95FF-44A4-9819-FCCD372E1DD5}"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Soru</a:t>
            </a:r>
          </a:p>
        </p:txBody>
      </p:sp>
      <p:sp>
        <p:nvSpPr>
          <p:cNvPr id="3" name="2 İçerik Yer Tutucusu"/>
          <p:cNvSpPr>
            <a:spLocks noGrp="1"/>
          </p:cNvSpPr>
          <p:nvPr>
            <p:ph idx="1"/>
          </p:nvPr>
        </p:nvSpPr>
        <p:spPr/>
        <p:txBody>
          <a:bodyPr>
            <a:normAutofit/>
          </a:bodyPr>
          <a:lstStyle/>
          <a:p>
            <a:r>
              <a:rPr lang="tr-TR" dirty="0"/>
              <a:t>Aynı odada kalma annelere nasıl sunulmuş? </a:t>
            </a:r>
          </a:p>
          <a:p>
            <a:r>
              <a:rPr lang="tr-TR" dirty="0"/>
              <a:t>Tıbbi neden olmadıkça bebeğin anne yanında olması olağan mı?</a:t>
            </a:r>
          </a:p>
          <a:p>
            <a:r>
              <a:rPr lang="tr-TR" dirty="0"/>
              <a:t>Yoksa anne bebeğini yanına istemeli mi? Yani bebeğin bebek odasında annesinden ayrı tutulması olağan mı?</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611560" y="1700808"/>
            <a:ext cx="7772400" cy="1368153"/>
          </a:xfrm>
        </p:spPr>
        <p:txBody>
          <a:bodyPr/>
          <a:lstStyle/>
          <a:p>
            <a:pPr algn="ctr"/>
            <a:r>
              <a:rPr lang="tr-TR" dirty="0"/>
              <a:t>2. </a:t>
            </a:r>
            <a:r>
              <a:rPr lang="tr-TR" dirty="0" smtClean="0"/>
              <a:t>BEBEK HER İSTEDİĞİNDE  </a:t>
            </a:r>
            <a:r>
              <a:rPr lang="tr-TR" dirty="0"/>
              <a:t>EMZİRME</a:t>
            </a:r>
          </a:p>
        </p:txBody>
      </p:sp>
      <p:sp>
        <p:nvSpPr>
          <p:cNvPr id="5" name="4 Metin Yer Tutucusu"/>
          <p:cNvSpPr>
            <a:spLocks noGrp="1"/>
          </p:cNvSpPr>
          <p:nvPr>
            <p:ph type="body" idx="1"/>
          </p:nvPr>
        </p:nvSpPr>
        <p:spPr>
          <a:xfrm>
            <a:off x="722313" y="1124745"/>
            <a:ext cx="7772400" cy="288031"/>
          </a:xfrm>
        </p:spPr>
        <p:txBody>
          <a:bodyPr>
            <a:normAutofit fontScale="77500" lnSpcReduction="20000"/>
          </a:bodyPr>
          <a:lstStyle/>
          <a:p>
            <a:endParaRPr lang="tr-TR" dirty="0"/>
          </a:p>
        </p:txBody>
      </p:sp>
      <p:sp>
        <p:nvSpPr>
          <p:cNvPr id="2" name="Slayt Numarası Yer Tutucusu 1"/>
          <p:cNvSpPr>
            <a:spLocks noGrp="1"/>
          </p:cNvSpPr>
          <p:nvPr>
            <p:ph type="sldNum" sz="quarter" idx="12"/>
          </p:nvPr>
        </p:nvSpPr>
        <p:spPr/>
        <p:txBody>
          <a:bodyPr/>
          <a:lstStyle/>
          <a:p>
            <a:fld id="{35042A76-95FF-44A4-9819-FCCD372E1DD5}" type="slidenum">
              <a:rPr lang="tr-TR" smtClean="0"/>
              <a:pPr/>
              <a:t>16</a:t>
            </a:fld>
            <a:endParaRPr lang="tr-T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8372" y="3212976"/>
            <a:ext cx="3662536" cy="2725442"/>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Adım 8: </a:t>
            </a:r>
            <a:r>
              <a:rPr lang="tr-TR" dirty="0" smtClean="0"/>
              <a:t>Bebeğin Her İstediğinde Emzirilmesi İçin Anneyi Destekleyin</a:t>
            </a:r>
            <a:endParaRPr lang="tr-TR" dirty="0"/>
          </a:p>
        </p:txBody>
      </p:sp>
      <p:sp>
        <p:nvSpPr>
          <p:cNvPr id="3" name="2 İçerik Yer Tutucusu"/>
          <p:cNvSpPr>
            <a:spLocks noGrp="1"/>
          </p:cNvSpPr>
          <p:nvPr>
            <p:ph idx="1"/>
          </p:nvPr>
        </p:nvSpPr>
        <p:spPr>
          <a:xfrm>
            <a:off x="457200" y="2276872"/>
            <a:ext cx="8229600" cy="3849291"/>
          </a:xfrm>
        </p:spPr>
        <p:txBody>
          <a:bodyPr/>
          <a:lstStyle/>
          <a:p>
            <a:pPr marL="0" indent="0">
              <a:buNone/>
            </a:pPr>
            <a:r>
              <a:rPr lang="tr-TR" dirty="0" smtClean="0"/>
              <a:t>Emzirme </a:t>
            </a:r>
            <a:r>
              <a:rPr lang="tr-TR" dirty="0"/>
              <a:t>bebeğin isteğine göre </a:t>
            </a:r>
            <a:r>
              <a:rPr lang="tr-TR" dirty="0" smtClean="0"/>
              <a:t>gerçekleştirilir. İki konu önemle vurgulanmalıdır. </a:t>
            </a:r>
            <a:endParaRPr lang="tr-TR" dirty="0"/>
          </a:p>
          <a:p>
            <a:pPr lvl="1"/>
            <a:r>
              <a:rPr lang="tr-TR" sz="3200" dirty="0"/>
              <a:t>Emzirme sıklığı</a:t>
            </a:r>
          </a:p>
          <a:p>
            <a:pPr lvl="1"/>
            <a:r>
              <a:rPr lang="tr-TR" sz="3200" dirty="0"/>
              <a:t>Emzirme süresi</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Soru</a:t>
            </a:r>
          </a:p>
        </p:txBody>
      </p:sp>
      <p:sp>
        <p:nvSpPr>
          <p:cNvPr id="3" name="2 İçerik Yer Tutucusu"/>
          <p:cNvSpPr>
            <a:spLocks noGrp="1"/>
          </p:cNvSpPr>
          <p:nvPr>
            <p:ph idx="1"/>
          </p:nvPr>
        </p:nvSpPr>
        <p:spPr/>
        <p:txBody>
          <a:bodyPr>
            <a:normAutofit/>
          </a:bodyPr>
          <a:lstStyle/>
          <a:p>
            <a:r>
              <a:rPr lang="tr-TR" dirty="0"/>
              <a:t>Meryem bebeklerin belli bir beslenme düzeni olması gerektiğini düşünüyordu, ancak bu hastanede bebeğin istediği anda emzirilmesi gerektiği söylenmişti</a:t>
            </a:r>
          </a:p>
          <a:p>
            <a:endParaRPr lang="tr-TR" dirty="0"/>
          </a:p>
          <a:p>
            <a:r>
              <a:rPr lang="tr-TR" dirty="0" smtClean="0"/>
              <a:t>Bebek her istediğinde emzirmenin </a:t>
            </a:r>
            <a:r>
              <a:rPr lang="tr-TR" dirty="0"/>
              <a:t>neden önerilmekte olduğunu nasıl açıklarsınız?</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4704"/>
            <a:ext cx="8229600" cy="1368152"/>
          </a:xfrm>
        </p:spPr>
        <p:txBody>
          <a:bodyPr>
            <a:normAutofit fontScale="90000"/>
          </a:bodyPr>
          <a:lstStyle/>
          <a:p>
            <a:r>
              <a:rPr lang="tr-TR" dirty="0" smtClean="0"/>
              <a:t>Her İstediğinde Emzirmenin Bebek İçin Yararları</a:t>
            </a:r>
            <a:endParaRPr lang="tr-TR" dirty="0"/>
          </a:p>
        </p:txBody>
      </p:sp>
      <p:sp>
        <p:nvSpPr>
          <p:cNvPr id="3" name="2 İçerik Yer Tutucusu"/>
          <p:cNvSpPr>
            <a:spLocks noGrp="1"/>
          </p:cNvSpPr>
          <p:nvPr>
            <p:ph idx="1"/>
          </p:nvPr>
        </p:nvSpPr>
        <p:spPr>
          <a:xfrm>
            <a:off x="457200" y="1988839"/>
            <a:ext cx="8472518" cy="4732635"/>
          </a:xfrm>
        </p:spPr>
        <p:txBody>
          <a:bodyPr>
            <a:normAutofit lnSpcReduction="10000"/>
          </a:bodyPr>
          <a:lstStyle/>
          <a:p>
            <a:pPr lvl="1"/>
            <a:r>
              <a:rPr lang="tr-TR" dirty="0" smtClean="0"/>
              <a:t>Bağışıklık </a:t>
            </a:r>
            <a:r>
              <a:rPr lang="tr-TR" dirty="0"/>
              <a:t>maddelerinden zengin kolostrumu daha fazla alır, böylece hastalıklardan korunma olanağı artar</a:t>
            </a:r>
          </a:p>
          <a:p>
            <a:pPr lvl="1"/>
            <a:r>
              <a:rPr lang="tr-TR" dirty="0"/>
              <a:t>Daha hızlı kilo alır</a:t>
            </a:r>
          </a:p>
          <a:p>
            <a:pPr lvl="1"/>
            <a:r>
              <a:rPr lang="tr-TR" dirty="0"/>
              <a:t>Daha az yenidoğan sarılığı olur</a:t>
            </a:r>
          </a:p>
          <a:p>
            <a:pPr lvl="1"/>
            <a:r>
              <a:rPr lang="tr-TR" dirty="0"/>
              <a:t>Daha az ağlar, </a:t>
            </a:r>
            <a:r>
              <a:rPr lang="tr-TR" dirty="0" smtClean="0"/>
              <a:t>annede bebek doymuyor endişesi olmayacağından yapay besine  daha az ihtiyaç duyulur</a:t>
            </a:r>
            <a:endParaRPr lang="tr-TR" dirty="0"/>
          </a:p>
          <a:p>
            <a:pPr lvl="1"/>
            <a:r>
              <a:rPr lang="tr-TR" dirty="0"/>
              <a:t>Beslenme sıklık ve süresini denetlemesine izin verilen çocuklar kendi açlık belirtilerini tanımayı öğrenirler</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dirty="0" smtClean="0"/>
              <a:t>Öğrenim Hedefleri</a:t>
            </a:r>
            <a:endParaRPr lang="tr-TR" sz="4000" dirty="0"/>
          </a:p>
        </p:txBody>
      </p:sp>
      <p:sp>
        <p:nvSpPr>
          <p:cNvPr id="3" name="2 İçerik Yer Tutucusu"/>
          <p:cNvSpPr>
            <a:spLocks noGrp="1"/>
          </p:cNvSpPr>
          <p:nvPr>
            <p:ph idx="1"/>
          </p:nvPr>
        </p:nvSpPr>
        <p:spPr>
          <a:xfrm>
            <a:off x="457200" y="1556792"/>
            <a:ext cx="8229600" cy="5301208"/>
          </a:xfrm>
        </p:spPr>
        <p:txBody>
          <a:bodyPr>
            <a:normAutofit/>
          </a:bodyPr>
          <a:lstStyle/>
          <a:p>
            <a:pPr lvl="0"/>
            <a:r>
              <a:rPr lang="tr-TR" dirty="0"/>
              <a:t> </a:t>
            </a:r>
            <a:r>
              <a:rPr lang="tr-TR" sz="2600" dirty="0"/>
              <a:t>Anneyle bebeğin aynı odada </a:t>
            </a:r>
            <a:r>
              <a:rPr lang="tr-TR" sz="2600" dirty="0" smtClean="0"/>
              <a:t>kalmasının önemini açıklayabilmek</a:t>
            </a:r>
            <a:endParaRPr lang="tr-TR" sz="2600" dirty="0"/>
          </a:p>
          <a:p>
            <a:pPr lvl="0"/>
            <a:r>
              <a:rPr lang="tr-TR" sz="2600" dirty="0"/>
              <a:t> </a:t>
            </a:r>
            <a:r>
              <a:rPr lang="tr-TR" sz="2600" dirty="0" smtClean="0"/>
              <a:t>Her istediğinde emzirmenin yararlarını söyleyebilmek</a:t>
            </a:r>
            <a:endParaRPr lang="tr-TR" sz="2600" dirty="0"/>
          </a:p>
          <a:p>
            <a:r>
              <a:rPr lang="en-US" sz="2600" dirty="0"/>
              <a:t> </a:t>
            </a:r>
            <a:r>
              <a:rPr lang="tr-TR" sz="2600" dirty="0"/>
              <a:t>Uykulu bebeğin uyandırılması ve ağlayan bebeğin </a:t>
            </a:r>
            <a:r>
              <a:rPr lang="tr-TR" sz="2600" dirty="0" smtClean="0"/>
              <a:t>sakinleştirilmesini açıklayabilmek</a:t>
            </a:r>
            <a:endParaRPr lang="tr-TR" sz="2600" dirty="0"/>
          </a:p>
          <a:p>
            <a:r>
              <a:rPr lang="tr-TR" sz="2600" dirty="0"/>
              <a:t>Gereksiz </a:t>
            </a:r>
            <a:r>
              <a:rPr lang="tr-TR" sz="2600" dirty="0" smtClean="0"/>
              <a:t>yapay besin </a:t>
            </a:r>
            <a:r>
              <a:rPr lang="tr-TR" sz="2600" dirty="0"/>
              <a:t>kullanımının </a:t>
            </a:r>
            <a:r>
              <a:rPr lang="tr-TR" sz="2600" dirty="0" smtClean="0"/>
              <a:t>önüne geçebilmek için çözüm önerilerini söyleyebilmek</a:t>
            </a:r>
            <a:endParaRPr lang="tr-TR" sz="2600" dirty="0">
              <a:solidFill>
                <a:srgbClr val="00B050"/>
              </a:solidFill>
            </a:endParaRPr>
          </a:p>
          <a:p>
            <a:r>
              <a:rPr lang="tr-TR" sz="2600" dirty="0"/>
              <a:t>Biberon ve emziğin </a:t>
            </a:r>
            <a:r>
              <a:rPr lang="tr-TR" sz="2600" dirty="0" smtClean="0"/>
              <a:t>engellenmesi adına yapılması gerekenleri açıklayabilmek</a:t>
            </a:r>
            <a:endParaRPr lang="tr-TR" sz="2600" dirty="0"/>
          </a:p>
          <a:p>
            <a:pPr lvl="0"/>
            <a:r>
              <a:rPr lang="tr-TR" sz="2600" dirty="0"/>
              <a:t>Tartışma </a:t>
            </a:r>
            <a:r>
              <a:rPr lang="en-US" sz="2600" dirty="0"/>
              <a:t>– </a:t>
            </a:r>
            <a:r>
              <a:rPr lang="tr-TR" sz="2600" dirty="0"/>
              <a:t>Erken </a:t>
            </a:r>
            <a:r>
              <a:rPr lang="tr-TR" sz="2600" dirty="0" smtClean="0"/>
              <a:t>emzirmeyi engelleyen uygulamaları ve bu konudaki çözüm </a:t>
            </a:r>
            <a:r>
              <a:rPr lang="tr-TR" sz="2600" dirty="0"/>
              <a:t>yollarını sıralayabilmek</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2</a:t>
            </a:fld>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12776"/>
            <a:ext cx="8229600" cy="360040"/>
          </a:xfrm>
        </p:spPr>
        <p:txBody>
          <a:bodyPr>
            <a:normAutofit fontScale="90000"/>
          </a:bodyPr>
          <a:lstStyle/>
          <a:p>
            <a:r>
              <a:rPr lang="tr-TR" dirty="0" smtClean="0"/>
              <a:t>Her İstediğinde Emzirmenin Anne İçin Yararları</a:t>
            </a:r>
            <a:r>
              <a:rPr lang="tr-TR" dirty="0"/>
              <a:t/>
            </a:r>
            <a:br>
              <a:rPr lang="tr-TR" dirty="0"/>
            </a:br>
            <a:endParaRPr lang="tr-TR" dirty="0"/>
          </a:p>
        </p:txBody>
      </p:sp>
      <p:sp>
        <p:nvSpPr>
          <p:cNvPr id="3" name="2 İçerik Yer Tutucusu"/>
          <p:cNvSpPr>
            <a:spLocks noGrp="1"/>
          </p:cNvSpPr>
          <p:nvPr>
            <p:ph idx="1"/>
          </p:nvPr>
        </p:nvSpPr>
        <p:spPr/>
        <p:txBody>
          <a:bodyPr/>
          <a:lstStyle/>
          <a:p>
            <a:pPr marL="0" indent="0">
              <a:buNone/>
            </a:pPr>
            <a:endParaRPr lang="tr-TR" dirty="0"/>
          </a:p>
          <a:p>
            <a:pPr lvl="1"/>
            <a:r>
              <a:rPr lang="tr-TR" dirty="0"/>
              <a:t>Süt üretimi daha hızlı artar</a:t>
            </a:r>
          </a:p>
          <a:p>
            <a:pPr lvl="1"/>
            <a:r>
              <a:rPr lang="tr-TR" dirty="0"/>
              <a:t>Daha az meme dolgunluğu olur</a:t>
            </a:r>
          </a:p>
          <a:p>
            <a:pPr lvl="1"/>
            <a:r>
              <a:rPr lang="tr-TR" dirty="0" smtClean="0"/>
              <a:t>Anne bebeğin </a:t>
            </a:r>
            <a:r>
              <a:rPr lang="tr-TR" dirty="0"/>
              <a:t>gereksinimlerine yanıt vermeyi </a:t>
            </a:r>
            <a:r>
              <a:rPr lang="tr-TR" dirty="0" smtClean="0"/>
              <a:t>öğrenir ve özgüveni artar</a:t>
            </a:r>
            <a:endParaRPr lang="tr-TR" dirty="0"/>
          </a:p>
          <a:p>
            <a:pPr lvl="1"/>
            <a:r>
              <a:rPr lang="tr-TR" dirty="0"/>
              <a:t>Emzirme kolaylaşır</a:t>
            </a:r>
          </a:p>
          <a:p>
            <a:pPr lvl="1"/>
            <a:r>
              <a:rPr lang="tr-TR" dirty="0"/>
              <a:t>Emzirme süresi uzar</a:t>
            </a:r>
          </a:p>
          <a:p>
            <a:endParaRPr lang="tr-TR" dirty="0"/>
          </a:p>
        </p:txBody>
      </p:sp>
      <p:sp>
        <p:nvSpPr>
          <p:cNvPr id="4" name="Slayt Numarası Yer Tutucusu 3"/>
          <p:cNvSpPr>
            <a:spLocks noGrp="1"/>
          </p:cNvSpPr>
          <p:nvPr>
            <p:ph type="sldNum" sz="quarter" idx="12"/>
          </p:nvPr>
        </p:nvSpPr>
        <p:spPr/>
        <p:txBody>
          <a:bodyPr/>
          <a:lstStyle/>
          <a:p>
            <a:fld id="{35042A76-95FF-44A4-9819-FCCD372E1DD5}"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Soru </a:t>
            </a:r>
          </a:p>
        </p:txBody>
      </p:sp>
      <p:sp>
        <p:nvSpPr>
          <p:cNvPr id="3" name="2 İçerik Yer Tutucusu"/>
          <p:cNvSpPr>
            <a:spLocks noGrp="1"/>
          </p:cNvSpPr>
          <p:nvPr>
            <p:ph idx="1"/>
          </p:nvPr>
        </p:nvSpPr>
        <p:spPr/>
        <p:txBody>
          <a:bodyPr>
            <a:normAutofit lnSpcReduction="10000"/>
          </a:bodyPr>
          <a:lstStyle/>
          <a:p>
            <a:r>
              <a:rPr lang="tr-TR" dirty="0"/>
              <a:t>Meryem, </a:t>
            </a:r>
            <a:r>
              <a:rPr lang="tr-TR" dirty="0" smtClean="0"/>
              <a:t>Her istediğinde emzirmenin </a:t>
            </a:r>
            <a:r>
              <a:rPr lang="tr-TR" dirty="0"/>
              <a:t>ana fikrini anlamıştır. Ancak halen bebeği ne zaman beslemesi gerektiğini nasıl anlayacağını ve süre tutmayacaksa her emzirmenin ne kadar süreceğini nasıl belirleyeceğini bilememektedir.</a:t>
            </a:r>
          </a:p>
          <a:p>
            <a:endParaRPr lang="tr-TR" dirty="0"/>
          </a:p>
          <a:p>
            <a:r>
              <a:rPr lang="tr-TR" dirty="0"/>
              <a:t>Bir </a:t>
            </a:r>
            <a:r>
              <a:rPr lang="tr-TR" dirty="0" err="1"/>
              <a:t>yenidoğanda</a:t>
            </a:r>
            <a:r>
              <a:rPr lang="tr-TR" dirty="0"/>
              <a:t> beslenme zamanının geldiğini gösteren belirtiler nelerdir?</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Şimdilik Sakinim </a:t>
            </a:r>
            <a:r>
              <a:rPr lang="tr-TR" dirty="0" err="1" smtClean="0"/>
              <a:t>Modu</a:t>
            </a:r>
            <a:endParaRPr lang="tr-TR" dirty="0"/>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1988840"/>
            <a:ext cx="6192687" cy="4367510"/>
          </a:xfrm>
        </p:spPr>
      </p:pic>
      <p:sp>
        <p:nvSpPr>
          <p:cNvPr id="4" name="Slayt Numarası Yer Tutucusu 3"/>
          <p:cNvSpPr>
            <a:spLocks noGrp="1"/>
          </p:cNvSpPr>
          <p:nvPr>
            <p:ph type="sldNum" sz="quarter" idx="12"/>
          </p:nvPr>
        </p:nvSpPr>
        <p:spPr/>
        <p:txBody>
          <a:bodyPr/>
          <a:lstStyle/>
          <a:p>
            <a:fld id="{35042A76-95FF-44A4-9819-FCCD372E1DD5}" type="slidenum">
              <a:rPr lang="tr-TR" smtClean="0"/>
              <a:pPr/>
              <a:t>22</a:t>
            </a:fld>
            <a:endParaRPr lang="tr-TR"/>
          </a:p>
        </p:txBody>
      </p:sp>
    </p:spTree>
    <p:extLst>
      <p:ext uri="{BB962C8B-B14F-4D97-AF65-F5344CB8AC3E}">
        <p14:creationId xmlns:p14="http://schemas.microsoft.com/office/powerpoint/2010/main" val="2010013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Erken Acıkma Belirtileri</a:t>
            </a:r>
          </a:p>
        </p:txBody>
      </p:sp>
      <p:sp>
        <p:nvSpPr>
          <p:cNvPr id="3" name="2 İçerik Yer Tutucusu"/>
          <p:cNvSpPr>
            <a:spLocks noGrp="1"/>
          </p:cNvSpPr>
          <p:nvPr>
            <p:ph idx="1"/>
          </p:nvPr>
        </p:nvSpPr>
        <p:spPr/>
        <p:txBody>
          <a:bodyPr>
            <a:normAutofit/>
          </a:bodyPr>
          <a:lstStyle/>
          <a:p>
            <a:r>
              <a:rPr lang="tr-TR" dirty="0"/>
              <a:t>Bebek acıkmanın erken belirtilerini gösterdiğinde emzirilmelidir</a:t>
            </a:r>
          </a:p>
          <a:p>
            <a:r>
              <a:rPr lang="tr-TR" dirty="0"/>
              <a:t>Erken acıkma belirtileri</a:t>
            </a:r>
          </a:p>
          <a:p>
            <a:pPr lvl="1"/>
            <a:r>
              <a:rPr lang="tr-TR" dirty="0"/>
              <a:t>Gözler açık ya da kapalıyken artmış göz hareketleri</a:t>
            </a:r>
          </a:p>
          <a:p>
            <a:pPr lvl="1"/>
            <a:r>
              <a:rPr lang="tr-TR" dirty="0"/>
              <a:t>Aranma, emme hareketleri</a:t>
            </a:r>
          </a:p>
          <a:p>
            <a:pPr lvl="1"/>
            <a:r>
              <a:rPr lang="tr-TR" dirty="0"/>
              <a:t>Yumuşak sesler</a:t>
            </a:r>
          </a:p>
          <a:p>
            <a:pPr lvl="1"/>
            <a:r>
              <a:rPr lang="tr-TR" dirty="0"/>
              <a:t>Parmaklarını, battaniyeyi ya da ağzına değen cisimleri emme</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Acıkmaya Başladım Acele Et </a:t>
            </a:r>
            <a:r>
              <a:rPr lang="tr-TR" dirty="0" err="1" smtClean="0"/>
              <a:t>Modu</a:t>
            </a:r>
            <a:endParaRPr lang="tr-TR" dirty="0"/>
          </a:p>
        </p:txBody>
      </p:sp>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49808" y="1844675"/>
            <a:ext cx="6444384" cy="4281488"/>
          </a:xfrm>
        </p:spPr>
      </p:pic>
      <p:sp>
        <p:nvSpPr>
          <p:cNvPr id="4" name="Slayt Numarası Yer Tutucusu 3"/>
          <p:cNvSpPr>
            <a:spLocks noGrp="1"/>
          </p:cNvSpPr>
          <p:nvPr>
            <p:ph type="sldNum" sz="quarter" idx="12"/>
          </p:nvPr>
        </p:nvSpPr>
        <p:spPr/>
        <p:txBody>
          <a:bodyPr/>
          <a:lstStyle/>
          <a:p>
            <a:fld id="{35042A76-95FF-44A4-9819-FCCD372E1DD5}" type="slidenum">
              <a:rPr lang="tr-TR" smtClean="0"/>
              <a:pPr/>
              <a:t>24</a:t>
            </a:fld>
            <a:endParaRPr lang="tr-TR"/>
          </a:p>
        </p:txBody>
      </p:sp>
    </p:spTree>
    <p:extLst>
      <p:ext uri="{BB962C8B-B14F-4D97-AF65-F5344CB8AC3E}">
        <p14:creationId xmlns:p14="http://schemas.microsoft.com/office/powerpoint/2010/main" val="517081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Geç acıkma belirtileri</a:t>
            </a:r>
          </a:p>
        </p:txBody>
      </p:sp>
      <p:sp>
        <p:nvSpPr>
          <p:cNvPr id="3" name="2 İçerik Yer Tutucusu"/>
          <p:cNvSpPr>
            <a:spLocks noGrp="1"/>
          </p:cNvSpPr>
          <p:nvPr>
            <p:ph idx="1"/>
          </p:nvPr>
        </p:nvSpPr>
        <p:spPr/>
        <p:txBody>
          <a:bodyPr/>
          <a:lstStyle/>
          <a:p>
            <a:r>
              <a:rPr lang="tr-TR" dirty="0"/>
              <a:t>Bebeğin </a:t>
            </a:r>
            <a:r>
              <a:rPr lang="tr-TR" dirty="0" smtClean="0"/>
              <a:t>ağlaması</a:t>
            </a:r>
          </a:p>
          <a:p>
            <a:r>
              <a:rPr lang="tr-TR" dirty="0" smtClean="0"/>
              <a:t>Ağlarken yüzünün kızarması</a:t>
            </a:r>
            <a:endParaRPr lang="tr-TR" dirty="0"/>
          </a:p>
          <a:p>
            <a:r>
              <a:rPr lang="tr-TR" dirty="0"/>
              <a:t>Gerinmesi</a:t>
            </a:r>
          </a:p>
          <a:p>
            <a:r>
              <a:rPr lang="tr-TR" dirty="0" smtClean="0"/>
              <a:t>Sinirlendiği için memeyi almak istemeyip memeyle savaşması</a:t>
            </a:r>
            <a:endParaRPr lang="tr-TR" dirty="0"/>
          </a:p>
        </p:txBody>
      </p:sp>
      <p:sp>
        <p:nvSpPr>
          <p:cNvPr id="4" name="3 Slayt Numarası Yer Tutucusu"/>
          <p:cNvSpPr>
            <a:spLocks noGrp="1"/>
          </p:cNvSpPr>
          <p:nvPr>
            <p:ph type="sldNum" sz="quarter" idx="12"/>
          </p:nvPr>
        </p:nvSpPr>
        <p:spPr/>
        <p:txBody>
          <a:bodyPr/>
          <a:lstStyle/>
          <a:p>
            <a:fld id="{35042A76-95FF-44A4-9819-FCCD372E1DD5}"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Geç Kaldın Çok Kızdım Şimdi </a:t>
            </a:r>
            <a:r>
              <a:rPr lang="tr-TR" dirty="0" err="1" smtClean="0"/>
              <a:t>Modu</a:t>
            </a:r>
            <a:endParaRPr lang="tr-TR" dirty="0"/>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2132856"/>
            <a:ext cx="6120680" cy="3888432"/>
          </a:xfrm>
        </p:spPr>
      </p:pic>
      <p:sp>
        <p:nvSpPr>
          <p:cNvPr id="4" name="Slayt Numarası Yer Tutucusu 3"/>
          <p:cNvSpPr>
            <a:spLocks noGrp="1"/>
          </p:cNvSpPr>
          <p:nvPr>
            <p:ph type="sldNum" sz="quarter" idx="12"/>
          </p:nvPr>
        </p:nvSpPr>
        <p:spPr/>
        <p:txBody>
          <a:bodyPr/>
          <a:lstStyle/>
          <a:p>
            <a:fld id="{35042A76-95FF-44A4-9819-FCCD372E1DD5}" type="slidenum">
              <a:rPr lang="tr-TR" smtClean="0"/>
              <a:pPr/>
              <a:t>26</a:t>
            </a:fld>
            <a:endParaRPr lang="tr-TR"/>
          </a:p>
        </p:txBody>
      </p:sp>
    </p:spTree>
    <p:extLst>
      <p:ext uri="{BB962C8B-B14F-4D97-AF65-F5344CB8AC3E}">
        <p14:creationId xmlns:p14="http://schemas.microsoft.com/office/powerpoint/2010/main" val="28720992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629816"/>
            <a:ext cx="7704856" cy="6091659"/>
          </a:xfrm>
        </p:spPr>
      </p:pic>
      <p:sp>
        <p:nvSpPr>
          <p:cNvPr id="4" name="Slayt Numarası Yer Tutucusu 3"/>
          <p:cNvSpPr>
            <a:spLocks noGrp="1"/>
          </p:cNvSpPr>
          <p:nvPr>
            <p:ph type="sldNum" sz="quarter" idx="12"/>
          </p:nvPr>
        </p:nvSpPr>
        <p:spPr/>
        <p:txBody>
          <a:bodyPr/>
          <a:lstStyle/>
          <a:p>
            <a:fld id="{35042A76-95FF-44A4-9819-FCCD372E1DD5}" type="slidenum">
              <a:rPr lang="tr-TR" smtClean="0"/>
              <a:pPr/>
              <a:t>27</a:t>
            </a:fld>
            <a:endParaRPr lang="tr-TR"/>
          </a:p>
        </p:txBody>
      </p:sp>
    </p:spTree>
    <p:extLst>
      <p:ext uri="{BB962C8B-B14F-4D97-AF65-F5344CB8AC3E}">
        <p14:creationId xmlns:p14="http://schemas.microsoft.com/office/powerpoint/2010/main" val="3777878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36712"/>
            <a:ext cx="8229600" cy="1368152"/>
          </a:xfrm>
        </p:spPr>
        <p:txBody>
          <a:bodyPr>
            <a:normAutofit fontScale="90000"/>
          </a:bodyPr>
          <a:lstStyle/>
          <a:p>
            <a:r>
              <a:rPr lang="tr-TR" dirty="0"/>
              <a:t>Acıkma </a:t>
            </a:r>
            <a:r>
              <a:rPr lang="tr-TR" dirty="0" smtClean="0"/>
              <a:t>Belirtileri </a:t>
            </a:r>
            <a:r>
              <a:rPr lang="tr-TR" dirty="0"/>
              <a:t>Z</a:t>
            </a:r>
            <a:r>
              <a:rPr lang="tr-TR" dirty="0" smtClean="0"/>
              <a:t>amanında </a:t>
            </a:r>
            <a:r>
              <a:rPr lang="tr-TR" dirty="0"/>
              <a:t>A</a:t>
            </a:r>
            <a:r>
              <a:rPr lang="tr-TR" dirty="0" smtClean="0"/>
              <a:t>nlaşılamazsa</a:t>
            </a:r>
            <a:endParaRPr lang="tr-TR" dirty="0"/>
          </a:p>
        </p:txBody>
      </p:sp>
      <p:sp>
        <p:nvSpPr>
          <p:cNvPr id="3" name="2 İçerik Yer Tutucusu"/>
          <p:cNvSpPr>
            <a:spLocks noGrp="1"/>
          </p:cNvSpPr>
          <p:nvPr>
            <p:ph idx="1"/>
          </p:nvPr>
        </p:nvSpPr>
        <p:spPr>
          <a:xfrm>
            <a:off x="457200" y="2564904"/>
            <a:ext cx="8229600" cy="3561259"/>
          </a:xfrm>
        </p:spPr>
        <p:txBody>
          <a:bodyPr>
            <a:normAutofit/>
          </a:bodyPr>
          <a:lstStyle/>
          <a:p>
            <a:r>
              <a:rPr lang="tr-TR" dirty="0"/>
              <a:t>Bazı bebekler </a:t>
            </a:r>
            <a:r>
              <a:rPr lang="tr-TR" dirty="0" smtClean="0"/>
              <a:t>çok acıksalar </a:t>
            </a:r>
            <a:r>
              <a:rPr lang="tr-TR" dirty="0"/>
              <a:t>da belli etmeyip uykuya dalabilirler</a:t>
            </a:r>
          </a:p>
          <a:p>
            <a:r>
              <a:rPr lang="tr-TR" dirty="0"/>
              <a:t>Bazı bebekler ise beslenmeyince hemen sinirlenebilir</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Soru</a:t>
            </a:r>
          </a:p>
        </p:txBody>
      </p:sp>
      <p:sp>
        <p:nvSpPr>
          <p:cNvPr id="3" name="2 İçerik Yer Tutucusu"/>
          <p:cNvSpPr>
            <a:spLocks noGrp="1"/>
          </p:cNvSpPr>
          <p:nvPr>
            <p:ph idx="1"/>
          </p:nvPr>
        </p:nvSpPr>
        <p:spPr/>
        <p:txBody>
          <a:bodyPr/>
          <a:lstStyle/>
          <a:p>
            <a:r>
              <a:rPr lang="tr-TR" dirty="0"/>
              <a:t>Bebeğin </a:t>
            </a:r>
            <a:r>
              <a:rPr lang="tr-TR" dirty="0" smtClean="0"/>
              <a:t>emmeyi  bitirip doyduğunun  </a:t>
            </a:r>
            <a:r>
              <a:rPr lang="tr-TR" dirty="0"/>
              <a:t>göstergeleri nelerdir?</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29</a:t>
            </a:fld>
            <a:endParaRPr lang="tr-T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3501008"/>
            <a:ext cx="3349601" cy="237572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Yer Tutucusu"/>
          <p:cNvSpPr>
            <a:spLocks noGrp="1"/>
          </p:cNvSpPr>
          <p:nvPr>
            <p:ph type="body" idx="1"/>
          </p:nvPr>
        </p:nvSpPr>
        <p:spPr>
          <a:xfrm>
            <a:off x="467544" y="1484784"/>
            <a:ext cx="7772400" cy="1614662"/>
          </a:xfrm>
        </p:spPr>
        <p:txBody>
          <a:bodyPr>
            <a:noAutofit/>
          </a:bodyPr>
          <a:lstStyle/>
          <a:p>
            <a:pPr algn="ctr"/>
            <a:endParaRPr lang="tr-TR" sz="3600" b="1" dirty="0" smtClean="0">
              <a:solidFill>
                <a:srgbClr val="FF0000"/>
              </a:solidFill>
            </a:endParaRPr>
          </a:p>
          <a:p>
            <a:pPr algn="ctr"/>
            <a:r>
              <a:rPr lang="tr-TR" sz="3600" b="1" dirty="0" smtClean="0">
                <a:solidFill>
                  <a:srgbClr val="FF0000"/>
                </a:solidFill>
              </a:rPr>
              <a:t>1</a:t>
            </a:r>
            <a:r>
              <a:rPr lang="tr-TR" sz="3600" b="1" dirty="0">
                <a:solidFill>
                  <a:srgbClr val="FF0000"/>
                </a:solidFill>
              </a:rPr>
              <a:t>. ANNEYLE BEBEĞİN AYNI ODADA KALMASI</a:t>
            </a:r>
          </a:p>
        </p:txBody>
      </p:sp>
      <p:sp>
        <p:nvSpPr>
          <p:cNvPr id="2" name="Slayt Numarası Yer Tutucusu 1"/>
          <p:cNvSpPr>
            <a:spLocks noGrp="1"/>
          </p:cNvSpPr>
          <p:nvPr>
            <p:ph type="sldNum" sz="quarter" idx="12"/>
          </p:nvPr>
        </p:nvSpPr>
        <p:spPr/>
        <p:txBody>
          <a:bodyPr/>
          <a:lstStyle/>
          <a:p>
            <a:fld id="{35042A76-95FF-44A4-9819-FCCD372E1DD5}" type="slidenum">
              <a:rPr lang="tr-TR" smtClean="0"/>
              <a:pPr/>
              <a:t>3</a:t>
            </a:fld>
            <a:endParaRPr lang="tr-T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8775" y="3429000"/>
            <a:ext cx="5886450" cy="291465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Tokluk Belirtileri</a:t>
            </a:r>
          </a:p>
        </p:txBody>
      </p:sp>
      <p:sp>
        <p:nvSpPr>
          <p:cNvPr id="3" name="2 İçerik Yer Tutucusu"/>
          <p:cNvSpPr>
            <a:spLocks noGrp="1"/>
          </p:cNvSpPr>
          <p:nvPr>
            <p:ph idx="1"/>
          </p:nvPr>
        </p:nvSpPr>
        <p:spPr/>
        <p:txBody>
          <a:bodyPr>
            <a:normAutofit/>
          </a:bodyPr>
          <a:lstStyle/>
          <a:p>
            <a:r>
              <a:rPr lang="tr-TR" sz="3600" dirty="0"/>
              <a:t>Emzirmenin başındaki vücut gerginliğinin azalıp kaybolması</a:t>
            </a:r>
          </a:p>
          <a:p>
            <a:r>
              <a:rPr lang="tr-TR" sz="3600" dirty="0"/>
              <a:t>Çoğu bebek doyunca memeyi </a:t>
            </a:r>
            <a:r>
              <a:rPr lang="tr-TR" sz="3600" dirty="0" smtClean="0"/>
              <a:t>kendiliğinden bırakır</a:t>
            </a:r>
            <a:r>
              <a:rPr lang="tr-TR" sz="3600" dirty="0"/>
              <a:t>, bazıları </a:t>
            </a:r>
            <a:r>
              <a:rPr lang="tr-TR" sz="3600" dirty="0" smtClean="0"/>
              <a:t>ise uykuya </a:t>
            </a:r>
            <a:r>
              <a:rPr lang="tr-TR" sz="3600" dirty="0"/>
              <a:t>dalıncaya kadar yavaş yavaş emmeyi sürdürebilir</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9816"/>
            <a:ext cx="8229600" cy="854968"/>
          </a:xfrm>
        </p:spPr>
        <p:txBody>
          <a:bodyPr/>
          <a:lstStyle/>
          <a:p>
            <a:r>
              <a:rPr lang="tr-TR" dirty="0" smtClean="0"/>
              <a:t>Emzirme Davranışları</a:t>
            </a:r>
            <a:endParaRPr lang="tr-TR" dirty="0"/>
          </a:p>
        </p:txBody>
      </p:sp>
      <p:sp>
        <p:nvSpPr>
          <p:cNvPr id="3" name="2 İçerik Yer Tutucusu"/>
          <p:cNvSpPr>
            <a:spLocks noGrp="1"/>
          </p:cNvSpPr>
          <p:nvPr>
            <p:ph idx="1"/>
          </p:nvPr>
        </p:nvSpPr>
        <p:spPr>
          <a:xfrm>
            <a:off x="457200" y="1484784"/>
            <a:ext cx="8229600" cy="5040560"/>
          </a:xfrm>
        </p:spPr>
        <p:txBody>
          <a:bodyPr>
            <a:normAutofit/>
          </a:bodyPr>
          <a:lstStyle/>
          <a:p>
            <a:r>
              <a:rPr lang="tr-TR" dirty="0"/>
              <a:t>Bazı bebekler sık aralıklarla kısa süre </a:t>
            </a:r>
            <a:r>
              <a:rPr lang="tr-TR" dirty="0" smtClean="0"/>
              <a:t>emerken, </a:t>
            </a:r>
            <a:r>
              <a:rPr lang="tr-TR" dirty="0"/>
              <a:t>bazıları uzun </a:t>
            </a:r>
            <a:r>
              <a:rPr lang="tr-TR" dirty="0" smtClean="0"/>
              <a:t>bir emme sonrası </a:t>
            </a:r>
            <a:r>
              <a:rPr lang="tr-TR" dirty="0"/>
              <a:t>birkaç saat bekleyebilir. </a:t>
            </a:r>
            <a:endParaRPr lang="tr-TR" dirty="0" smtClean="0"/>
          </a:p>
          <a:p>
            <a:r>
              <a:rPr lang="en-US" dirty="0" smtClean="0"/>
              <a:t>H</a:t>
            </a:r>
            <a:r>
              <a:rPr lang="tr-TR" dirty="0"/>
              <a:t>atta </a:t>
            </a:r>
            <a:r>
              <a:rPr lang="tr-TR" dirty="0" smtClean="0"/>
              <a:t>emme davranışı gün </a:t>
            </a:r>
            <a:r>
              <a:rPr lang="tr-TR" dirty="0"/>
              <a:t>içerisinde bile </a:t>
            </a:r>
            <a:r>
              <a:rPr lang="tr-TR" dirty="0" smtClean="0"/>
              <a:t>değişiklikler </a:t>
            </a:r>
            <a:r>
              <a:rPr lang="tr-TR" dirty="0"/>
              <a:t>gösterebilir.</a:t>
            </a:r>
          </a:p>
          <a:p>
            <a:r>
              <a:rPr lang="tr-TR" dirty="0"/>
              <a:t>Anneye </a:t>
            </a:r>
            <a:r>
              <a:rPr lang="tr-TR" dirty="0" smtClean="0"/>
              <a:t>Zamanında doğmuş </a:t>
            </a:r>
            <a:r>
              <a:rPr lang="tr-TR" dirty="0"/>
              <a:t>bir </a:t>
            </a:r>
            <a:r>
              <a:rPr lang="tr-TR" dirty="0" err="1"/>
              <a:t>yenidoğanın</a:t>
            </a:r>
            <a:r>
              <a:rPr lang="tr-TR" dirty="0"/>
              <a:t> </a:t>
            </a:r>
            <a:r>
              <a:rPr lang="tr-TR" dirty="0" smtClean="0"/>
              <a:t>emme davranışından söz edin:</a:t>
            </a:r>
            <a:endParaRPr lang="tr-TR" dirty="0"/>
          </a:p>
          <a:p>
            <a:pPr lvl="1"/>
            <a:r>
              <a:rPr lang="tr-TR" dirty="0" err="1"/>
              <a:t>Yenidoğanlar</a:t>
            </a:r>
            <a:r>
              <a:rPr lang="tr-TR" dirty="0"/>
              <a:t> ilk 2-7 gün 1-3 saatte bir </a:t>
            </a:r>
            <a:r>
              <a:rPr lang="tr-TR" dirty="0" smtClean="0"/>
              <a:t>emmek isterler</a:t>
            </a:r>
            <a:r>
              <a:rPr lang="tr-TR" dirty="0"/>
              <a:t>. Bu </a:t>
            </a:r>
            <a:r>
              <a:rPr lang="tr-TR" dirty="0" smtClean="0"/>
              <a:t>bazen daha </a:t>
            </a:r>
            <a:r>
              <a:rPr lang="tr-TR" dirty="0"/>
              <a:t>sık da </a:t>
            </a:r>
            <a:r>
              <a:rPr lang="tr-TR" dirty="0" smtClean="0"/>
              <a:t>olabilir</a:t>
            </a:r>
            <a:endParaRPr lang="tr-TR" dirty="0"/>
          </a:p>
        </p:txBody>
      </p:sp>
      <p:sp>
        <p:nvSpPr>
          <p:cNvPr id="4" name="Slayt Numarası Yer Tutucusu 3"/>
          <p:cNvSpPr>
            <a:spLocks noGrp="1"/>
          </p:cNvSpPr>
          <p:nvPr>
            <p:ph type="sldNum" sz="quarter" idx="12"/>
          </p:nvPr>
        </p:nvSpPr>
        <p:spPr/>
        <p:txBody>
          <a:bodyPr/>
          <a:lstStyle/>
          <a:p>
            <a:fld id="{35042A76-95FF-44A4-9819-FCCD372E1DD5}" type="slidenum">
              <a:rPr lang="tr-TR" smtClean="0"/>
              <a:pPr/>
              <a:t>31</a:t>
            </a:fld>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Emzirme Davranışları</a:t>
            </a:r>
            <a:endParaRPr lang="tr-TR" dirty="0"/>
          </a:p>
        </p:txBody>
      </p:sp>
      <p:sp>
        <p:nvSpPr>
          <p:cNvPr id="3" name="İçerik Yer Tutucusu 2"/>
          <p:cNvSpPr>
            <a:spLocks noGrp="1"/>
          </p:cNvSpPr>
          <p:nvPr>
            <p:ph idx="1"/>
          </p:nvPr>
        </p:nvSpPr>
        <p:spPr/>
        <p:txBody>
          <a:bodyPr/>
          <a:lstStyle/>
          <a:p>
            <a:pPr lvl="1"/>
            <a:r>
              <a:rPr lang="tr-TR" dirty="0"/>
              <a:t>Süt geldikten </a:t>
            </a:r>
            <a:r>
              <a:rPr lang="tr-TR" dirty="0" smtClean="0"/>
              <a:t>sonraki </a:t>
            </a:r>
            <a:r>
              <a:rPr lang="tr-TR" dirty="0"/>
              <a:t>24 saatte 8-12 emzirme doğaldır. Ancak anneye bebek her istediğinde emzirmesi gerektiği konusunda mutlaka bilgi verilmeli.</a:t>
            </a:r>
          </a:p>
          <a:p>
            <a:pPr lvl="1"/>
            <a:r>
              <a:rPr lang="tr-TR" dirty="0"/>
              <a:t>Hızlı büyüme dönemlerinde  artan gereksinimi karşılamak için bebek daha sık emebilir</a:t>
            </a:r>
          </a:p>
          <a:p>
            <a:pPr lvl="1"/>
            <a:r>
              <a:rPr lang="tr-TR" dirty="0"/>
              <a:t>Bebeğin her istediğinde emmesi annede meme dolgunluğunu da önler</a:t>
            </a:r>
          </a:p>
          <a:p>
            <a:endParaRPr lang="tr-TR" dirty="0"/>
          </a:p>
        </p:txBody>
      </p:sp>
      <p:sp>
        <p:nvSpPr>
          <p:cNvPr id="4" name="Slayt Numarası Yer Tutucusu 3"/>
          <p:cNvSpPr>
            <a:spLocks noGrp="1"/>
          </p:cNvSpPr>
          <p:nvPr>
            <p:ph type="sldNum" sz="quarter" idx="12"/>
          </p:nvPr>
        </p:nvSpPr>
        <p:spPr/>
        <p:txBody>
          <a:bodyPr/>
          <a:lstStyle/>
          <a:p>
            <a:fld id="{35042A76-95FF-44A4-9819-FCCD372E1DD5}" type="slidenum">
              <a:rPr lang="tr-TR" smtClean="0"/>
              <a:pPr/>
              <a:t>32</a:t>
            </a:fld>
            <a:endParaRPr lang="tr-TR"/>
          </a:p>
        </p:txBody>
      </p:sp>
    </p:spTree>
    <p:extLst>
      <p:ext uri="{BB962C8B-B14F-4D97-AF65-F5344CB8AC3E}">
        <p14:creationId xmlns:p14="http://schemas.microsoft.com/office/powerpoint/2010/main" val="7380981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İlk birkaç gün</a:t>
            </a:r>
          </a:p>
        </p:txBody>
      </p:sp>
      <p:sp>
        <p:nvSpPr>
          <p:cNvPr id="3" name="2 İçerik Yer Tutucusu"/>
          <p:cNvSpPr>
            <a:spLocks noGrp="1"/>
          </p:cNvSpPr>
          <p:nvPr>
            <p:ph idx="1"/>
          </p:nvPr>
        </p:nvSpPr>
        <p:spPr/>
        <p:txBody>
          <a:bodyPr>
            <a:normAutofit/>
          </a:bodyPr>
          <a:lstStyle/>
          <a:p>
            <a:r>
              <a:rPr lang="tr-TR" dirty="0"/>
              <a:t>İlk birkaç gün emzirme düzenini annenin belirlemesi gerekebilir</a:t>
            </a:r>
          </a:p>
          <a:p>
            <a:pPr lvl="1"/>
            <a:r>
              <a:rPr lang="tr-TR" dirty="0"/>
              <a:t>Bebek </a:t>
            </a:r>
            <a:r>
              <a:rPr lang="tr-TR" dirty="0" err="1"/>
              <a:t>prematürite</a:t>
            </a:r>
            <a:r>
              <a:rPr lang="tr-TR" dirty="0"/>
              <a:t>, sarılık ya da doğumda kullanılan ilaçların etkisi gibi nedenlerle uyanamıyorsa</a:t>
            </a:r>
          </a:p>
          <a:p>
            <a:pPr lvl="1"/>
            <a:r>
              <a:rPr lang="tr-TR" dirty="0"/>
              <a:t>Annenin memeleri çok dolmuş ve rahatsızlık veriyorsa</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33</a:t>
            </a:fld>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539552" y="1196752"/>
            <a:ext cx="8421687" cy="1728191"/>
          </a:xfrm>
        </p:spPr>
        <p:txBody>
          <a:bodyPr>
            <a:normAutofit fontScale="90000"/>
          </a:bodyPr>
          <a:lstStyle/>
          <a:p>
            <a:r>
              <a:rPr lang="en-US" dirty="0"/>
              <a:t>3. </a:t>
            </a:r>
            <a:r>
              <a:rPr lang="tr-TR" dirty="0"/>
              <a:t>UYKULU BEBEĞİN UYANDIRILMASI VE AĞLAYAN BEBEĞİN SAKİNLEŞTİRİLMESİ</a:t>
            </a:r>
          </a:p>
        </p:txBody>
      </p:sp>
      <p:sp>
        <p:nvSpPr>
          <p:cNvPr id="2" name="Slayt Numarası Yer Tutucusu 1"/>
          <p:cNvSpPr>
            <a:spLocks noGrp="1"/>
          </p:cNvSpPr>
          <p:nvPr>
            <p:ph type="sldNum" sz="quarter" idx="12"/>
          </p:nvPr>
        </p:nvSpPr>
        <p:spPr/>
        <p:txBody>
          <a:bodyPr/>
          <a:lstStyle/>
          <a:p>
            <a:fld id="{35042A76-95FF-44A4-9819-FCCD372E1DD5}" type="slidenum">
              <a:rPr lang="tr-TR" smtClean="0"/>
              <a:pPr/>
              <a:t>34</a:t>
            </a:fld>
            <a:endParaRPr lang="tr-TR"/>
          </a:p>
        </p:txBody>
      </p:sp>
      <p:pic>
        <p:nvPicPr>
          <p:cNvPr id="3" name="Resim 2"/>
          <p:cNvPicPr>
            <a:picLocks noChangeAspect="1"/>
          </p:cNvPicPr>
          <p:nvPr/>
        </p:nvPicPr>
        <p:blipFill rotWithShape="1">
          <a:blip r:embed="rId3">
            <a:extLst>
              <a:ext uri="{28A0092B-C50C-407E-A947-70E740481C1C}">
                <a14:useLocalDpi xmlns:a14="http://schemas.microsoft.com/office/drawing/2010/main" val="0"/>
              </a:ext>
            </a:extLst>
          </a:blip>
          <a:srcRect b="29857"/>
          <a:stretch/>
        </p:blipFill>
        <p:spPr>
          <a:xfrm>
            <a:off x="2123728" y="2636912"/>
            <a:ext cx="4930874" cy="3458644"/>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Uykulu Bebeğin Uyandırılması</a:t>
            </a:r>
          </a:p>
        </p:txBody>
      </p:sp>
      <p:sp>
        <p:nvSpPr>
          <p:cNvPr id="3" name="2 İçerik Yer Tutucusu"/>
          <p:cNvSpPr>
            <a:spLocks noGrp="1"/>
          </p:cNvSpPr>
          <p:nvPr>
            <p:ph idx="1"/>
          </p:nvPr>
        </p:nvSpPr>
        <p:spPr/>
        <p:txBody>
          <a:bodyPr>
            <a:normAutofit lnSpcReduction="10000"/>
          </a:bodyPr>
          <a:lstStyle/>
          <a:p>
            <a:r>
              <a:rPr lang="tr-TR" dirty="0"/>
              <a:t>Bebek </a:t>
            </a:r>
            <a:r>
              <a:rPr lang="tr-TR" dirty="0" smtClean="0"/>
              <a:t>emmek istemeyecek </a:t>
            </a:r>
            <a:r>
              <a:rPr lang="tr-TR" dirty="0"/>
              <a:t>kadar uykuluysa</a:t>
            </a:r>
          </a:p>
          <a:p>
            <a:pPr lvl="1"/>
            <a:r>
              <a:rPr lang="tr-TR" dirty="0"/>
              <a:t>Battaniye ve ağır giysileri açarak bebeğin kol ve bacaklarının oynamasına izin verin</a:t>
            </a:r>
          </a:p>
          <a:p>
            <a:pPr lvl="1"/>
            <a:r>
              <a:rPr lang="tr-TR" dirty="0"/>
              <a:t>Daha dik konumda emzirmeyi sağlayın</a:t>
            </a:r>
          </a:p>
          <a:p>
            <a:pPr lvl="1"/>
            <a:r>
              <a:rPr lang="tr-TR" dirty="0"/>
              <a:t>Bebeğin gövdesine masaj yapın ve bebekle konuşun</a:t>
            </a:r>
          </a:p>
          <a:p>
            <a:pPr lvl="1"/>
            <a:r>
              <a:rPr lang="tr-TR" dirty="0"/>
              <a:t>Uyanmazsa yarım saat bekleyip yeniden deneyin</a:t>
            </a:r>
          </a:p>
          <a:p>
            <a:pPr lvl="1"/>
            <a:r>
              <a:rPr lang="tr-TR" dirty="0"/>
              <a:t>Bebeği yanağına ya da ayağına vurarak hırpalamayın</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35</a:t>
            </a:fld>
            <a:endParaRPr lang="tr-T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Uykulu Bebeğin Uyandırılması</a:t>
            </a:r>
          </a:p>
        </p:txBody>
      </p:sp>
      <p:sp>
        <p:nvSpPr>
          <p:cNvPr id="3" name="İçerik Yer Tutucusu 2"/>
          <p:cNvSpPr>
            <a:spLocks noGrp="1"/>
          </p:cNvSpPr>
          <p:nvPr>
            <p:ph idx="1"/>
          </p:nvPr>
        </p:nvSpPr>
        <p:spPr/>
        <p:txBody>
          <a:bodyPr/>
          <a:lstStyle/>
          <a:p>
            <a:endParaRPr lang="tr-TR" dirty="0" smtClean="0"/>
          </a:p>
          <a:p>
            <a:r>
              <a:rPr lang="tr-TR" dirty="0" smtClean="0"/>
              <a:t>Özellikle gece emzirmelerinde </a:t>
            </a:r>
            <a:r>
              <a:rPr lang="tr-TR" u="sng" dirty="0" smtClean="0"/>
              <a:t>3 saatten fazla </a:t>
            </a:r>
            <a:r>
              <a:rPr lang="tr-TR" dirty="0" smtClean="0"/>
              <a:t>uyuması halinde </a:t>
            </a:r>
            <a:r>
              <a:rPr lang="tr-TR" dirty="0"/>
              <a:t>bebeğin </a:t>
            </a:r>
            <a:r>
              <a:rPr lang="tr-TR" dirty="0" smtClean="0"/>
              <a:t>mutlaka uyandırılarak emzirilmesi konusunda anneye bilgi verilmelidir.</a:t>
            </a:r>
            <a:endParaRPr lang="tr-TR" dirty="0"/>
          </a:p>
        </p:txBody>
      </p:sp>
      <p:sp>
        <p:nvSpPr>
          <p:cNvPr id="4" name="Slayt Numarası Yer Tutucusu 3"/>
          <p:cNvSpPr>
            <a:spLocks noGrp="1"/>
          </p:cNvSpPr>
          <p:nvPr>
            <p:ph type="sldNum" sz="quarter" idx="12"/>
          </p:nvPr>
        </p:nvSpPr>
        <p:spPr/>
        <p:txBody>
          <a:bodyPr/>
          <a:lstStyle/>
          <a:p>
            <a:fld id="{35042A76-95FF-44A4-9819-FCCD372E1DD5}" type="slidenum">
              <a:rPr lang="tr-TR" smtClean="0"/>
              <a:pPr/>
              <a:t>36</a:t>
            </a:fld>
            <a:endParaRPr lang="tr-TR"/>
          </a:p>
        </p:txBody>
      </p:sp>
    </p:spTree>
    <p:extLst>
      <p:ext uri="{BB962C8B-B14F-4D97-AF65-F5344CB8AC3E}">
        <p14:creationId xmlns:p14="http://schemas.microsoft.com/office/powerpoint/2010/main" val="4381038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Bebeklerde Ağlama</a:t>
            </a:r>
            <a:endParaRPr lang="tr-TR" dirty="0"/>
          </a:p>
        </p:txBody>
      </p:sp>
      <p:sp>
        <p:nvSpPr>
          <p:cNvPr id="3" name="2 İçerik Yer Tutucusu"/>
          <p:cNvSpPr>
            <a:spLocks noGrp="1"/>
          </p:cNvSpPr>
          <p:nvPr>
            <p:ph idx="1"/>
          </p:nvPr>
        </p:nvSpPr>
        <p:spPr/>
        <p:txBody>
          <a:bodyPr>
            <a:normAutofit/>
          </a:bodyPr>
          <a:lstStyle/>
          <a:p>
            <a:r>
              <a:rPr lang="tr-TR" dirty="0"/>
              <a:t>Bebek “çok fazla ağlıyor” ise</a:t>
            </a:r>
          </a:p>
          <a:p>
            <a:pPr lvl="1"/>
            <a:r>
              <a:rPr lang="tr-TR" dirty="0"/>
              <a:t>Gerçekten diğer bebeklere göre fazla ağlıyordur </a:t>
            </a:r>
            <a:r>
              <a:rPr lang="tr-TR" dirty="0" smtClean="0"/>
              <a:t> ya </a:t>
            </a:r>
            <a:r>
              <a:rPr lang="tr-TR" dirty="0"/>
              <a:t>da</a:t>
            </a:r>
          </a:p>
          <a:p>
            <a:pPr lvl="1"/>
            <a:r>
              <a:rPr lang="tr-TR" dirty="0"/>
              <a:t>Ailenin ağlamaya toleransı düşüktür</a:t>
            </a:r>
          </a:p>
          <a:p>
            <a:pPr lvl="1"/>
            <a:r>
              <a:rPr lang="tr-TR" dirty="0"/>
              <a:t>Aile bebeği sakinleştirmeyi bilmiyordur</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37</a:t>
            </a:fld>
            <a:endParaRPr lang="tr-T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Sık ağlayan bebek</a:t>
            </a:r>
          </a:p>
        </p:txBody>
      </p:sp>
      <p:sp>
        <p:nvSpPr>
          <p:cNvPr id="3" name="2 İçerik Yer Tutucusu"/>
          <p:cNvSpPr>
            <a:spLocks noGrp="1"/>
          </p:cNvSpPr>
          <p:nvPr>
            <p:ph idx="1"/>
          </p:nvPr>
        </p:nvSpPr>
        <p:spPr/>
        <p:txBody>
          <a:bodyPr/>
          <a:lstStyle/>
          <a:p>
            <a:r>
              <a:rPr lang="tr-TR" dirty="0"/>
              <a:t>Anneyi dinleyin </a:t>
            </a:r>
            <a:endParaRPr lang="tr-TR" dirty="0" smtClean="0"/>
          </a:p>
          <a:p>
            <a:r>
              <a:rPr lang="tr-TR" dirty="0" smtClean="0"/>
              <a:t>Bulunduğu durumu anlamaya çalışın</a:t>
            </a:r>
          </a:p>
          <a:p>
            <a:r>
              <a:rPr lang="tr-TR" dirty="0" smtClean="0"/>
              <a:t>Doğru uygulamalarını övün</a:t>
            </a:r>
            <a:endParaRPr lang="tr-TR" dirty="0"/>
          </a:p>
          <a:p>
            <a:r>
              <a:rPr lang="tr-TR" dirty="0"/>
              <a:t>Emzirme değerlendirmesi yapın</a:t>
            </a:r>
          </a:p>
          <a:p>
            <a:r>
              <a:rPr lang="tr-TR" dirty="0"/>
              <a:t>Gerekiyorsa bebeği ileri merkeze sevk edin</a:t>
            </a:r>
          </a:p>
          <a:p>
            <a:endParaRPr lang="tr-TR" dirty="0"/>
          </a:p>
        </p:txBody>
      </p:sp>
      <p:sp>
        <p:nvSpPr>
          <p:cNvPr id="4" name="3 Slayt Numarası Yer Tutucusu"/>
          <p:cNvSpPr>
            <a:spLocks noGrp="1"/>
          </p:cNvSpPr>
          <p:nvPr>
            <p:ph type="sldNum" sz="quarter" idx="12"/>
          </p:nvPr>
        </p:nvSpPr>
        <p:spPr/>
        <p:txBody>
          <a:bodyPr/>
          <a:lstStyle/>
          <a:p>
            <a:fld id="{35042A76-95FF-44A4-9819-FCCD372E1DD5}" type="slidenum">
              <a:rPr lang="tr-TR" smtClean="0"/>
              <a:pPr/>
              <a:t>38</a:t>
            </a:fld>
            <a:endParaRPr lang="tr-T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Bebeğin olası ağlama nedenleri</a:t>
            </a:r>
          </a:p>
        </p:txBody>
      </p:sp>
      <p:sp>
        <p:nvSpPr>
          <p:cNvPr id="3" name="2 İçerik Yer Tutucusu"/>
          <p:cNvSpPr>
            <a:spLocks noGrp="1"/>
          </p:cNvSpPr>
          <p:nvPr>
            <p:ph idx="1"/>
          </p:nvPr>
        </p:nvSpPr>
        <p:spPr/>
        <p:txBody>
          <a:bodyPr>
            <a:normAutofit fontScale="92500" lnSpcReduction="10000"/>
          </a:bodyPr>
          <a:lstStyle/>
          <a:p>
            <a:r>
              <a:rPr lang="tr-TR" dirty="0"/>
              <a:t>Açlık</a:t>
            </a:r>
          </a:p>
          <a:p>
            <a:r>
              <a:rPr lang="tr-TR" dirty="0"/>
              <a:t>Ağrı</a:t>
            </a:r>
          </a:p>
          <a:p>
            <a:r>
              <a:rPr lang="tr-TR" dirty="0"/>
              <a:t>Yalnızlık</a:t>
            </a:r>
          </a:p>
          <a:p>
            <a:r>
              <a:rPr lang="tr-TR" dirty="0"/>
              <a:t>Yorgunluk</a:t>
            </a:r>
          </a:p>
          <a:p>
            <a:r>
              <a:rPr lang="tr-TR" dirty="0">
                <a:solidFill>
                  <a:srgbClr val="C00000"/>
                </a:solidFill>
              </a:rPr>
              <a:t>KOLİK</a:t>
            </a:r>
          </a:p>
          <a:p>
            <a:r>
              <a:rPr lang="tr-TR" dirty="0">
                <a:solidFill>
                  <a:srgbClr val="C00000"/>
                </a:solidFill>
              </a:rPr>
              <a:t>Burun tıkanıklığı</a:t>
            </a:r>
          </a:p>
          <a:p>
            <a:r>
              <a:rPr lang="tr-TR" dirty="0">
                <a:solidFill>
                  <a:srgbClr val="C00000"/>
                </a:solidFill>
              </a:rPr>
              <a:t>Pamukçuk</a:t>
            </a:r>
          </a:p>
          <a:p>
            <a:r>
              <a:rPr lang="tr-TR" dirty="0"/>
              <a:t>Diğer nedenler</a:t>
            </a:r>
            <a:endParaRPr lang="en-US" dirty="0"/>
          </a:p>
          <a:p>
            <a:endParaRPr lang="tr-TR" dirty="0"/>
          </a:p>
        </p:txBody>
      </p:sp>
      <p:sp>
        <p:nvSpPr>
          <p:cNvPr id="4" name="3 Slayt Numarası Yer Tutucusu"/>
          <p:cNvSpPr>
            <a:spLocks noGrp="1"/>
          </p:cNvSpPr>
          <p:nvPr>
            <p:ph type="sldNum" sz="quarter" idx="12"/>
          </p:nvPr>
        </p:nvSpPr>
        <p:spPr/>
        <p:txBody>
          <a:bodyPr/>
          <a:lstStyle/>
          <a:p>
            <a:fld id="{35042A76-95FF-44A4-9819-FCCD372E1DD5}" type="slidenum">
              <a:rPr lang="tr-TR" smtClean="0"/>
              <a:pPr/>
              <a:t>39</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dirty="0"/>
              <a:t>Anneyle Bebeğin Birlikte </a:t>
            </a:r>
            <a:r>
              <a:rPr lang="tr-TR" sz="4000" dirty="0" smtClean="0"/>
              <a:t>Kalması</a:t>
            </a:r>
            <a:endParaRPr lang="tr-TR" sz="4000" dirty="0"/>
          </a:p>
        </p:txBody>
      </p:sp>
      <p:sp>
        <p:nvSpPr>
          <p:cNvPr id="3" name="2 İçerik Yer Tutucusu"/>
          <p:cNvSpPr>
            <a:spLocks noGrp="1"/>
          </p:cNvSpPr>
          <p:nvPr>
            <p:ph idx="1"/>
          </p:nvPr>
        </p:nvSpPr>
        <p:spPr/>
        <p:txBody>
          <a:bodyPr>
            <a:normAutofit/>
          </a:bodyPr>
          <a:lstStyle/>
          <a:p>
            <a:r>
              <a:rPr lang="tr-TR" dirty="0"/>
              <a:t>Başarılı </a:t>
            </a:r>
            <a:r>
              <a:rPr lang="tr-TR" dirty="0" smtClean="0"/>
              <a:t>emzirmede </a:t>
            </a:r>
            <a:r>
              <a:rPr lang="tr-TR" dirty="0"/>
              <a:t>10 </a:t>
            </a:r>
            <a:r>
              <a:rPr lang="tr-TR" dirty="0" smtClean="0"/>
              <a:t>adım ilkelerinden, </a:t>
            </a:r>
            <a:r>
              <a:rPr lang="tr-TR" dirty="0"/>
              <a:t>7. </a:t>
            </a:r>
            <a:r>
              <a:rPr lang="tr-TR" dirty="0" smtClean="0"/>
              <a:t>adım şöyle der:</a:t>
            </a:r>
            <a:endParaRPr lang="tr-TR" dirty="0"/>
          </a:p>
          <a:p>
            <a:pPr lvl="1"/>
            <a:r>
              <a:rPr lang="tr-TR" dirty="0"/>
              <a:t>Anne bebeğin birlikte </a:t>
            </a:r>
            <a:r>
              <a:rPr lang="tr-TR" dirty="0">
                <a:solidFill>
                  <a:srgbClr val="FF0000"/>
                </a:solidFill>
              </a:rPr>
              <a:t>kalması</a:t>
            </a:r>
            <a:r>
              <a:rPr lang="tr-TR" dirty="0"/>
              <a:t>: Anne ve bebeğin 24 saat boyunca birlikte olmasını sağlayın</a:t>
            </a:r>
          </a:p>
          <a:p>
            <a:pPr lvl="1"/>
            <a:r>
              <a:rPr lang="tr-TR" dirty="0"/>
              <a:t>Annenin bebekten rutin olarak ayrılmasını engelleyin</a:t>
            </a:r>
          </a:p>
          <a:p>
            <a:pPr lvl="1"/>
            <a:r>
              <a:rPr lang="tr-TR" dirty="0">
                <a:solidFill>
                  <a:srgbClr val="FF0000"/>
                </a:solidFill>
              </a:rPr>
              <a:t>Ancak özel klinik durumlarda anne bebek birbirinden ayrılabilir</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4</a:t>
            </a:fld>
            <a:endParaRPr lang="tr-T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Ağlayan Bebeğin Anneye </a:t>
            </a:r>
            <a:r>
              <a:rPr lang="tr-TR" dirty="0"/>
              <a:t>etkileri</a:t>
            </a:r>
            <a:endParaRPr lang="en-US" dirty="0"/>
          </a:p>
        </p:txBody>
      </p:sp>
      <p:sp>
        <p:nvSpPr>
          <p:cNvPr id="3" name="Content Placeholder 2"/>
          <p:cNvSpPr>
            <a:spLocks noGrp="1"/>
          </p:cNvSpPr>
          <p:nvPr>
            <p:ph idx="1"/>
          </p:nvPr>
        </p:nvSpPr>
        <p:spPr/>
        <p:txBody>
          <a:bodyPr/>
          <a:lstStyle/>
          <a:p>
            <a:r>
              <a:rPr lang="tr-TR" dirty="0"/>
              <a:t>Bebek ağladığında anne ya da diğer aile bireyleri sütün yetmediğini ya da bebeğe yaramadığını düşünebilirler</a:t>
            </a:r>
          </a:p>
          <a:p>
            <a:r>
              <a:rPr lang="tr-TR" dirty="0"/>
              <a:t>Ağlayan bebek annenin özgüvenini ve ailenin anneye olan güvenini </a:t>
            </a:r>
            <a:r>
              <a:rPr lang="tr-TR" dirty="0" smtClean="0"/>
              <a:t>sarsar</a:t>
            </a:r>
          </a:p>
          <a:p>
            <a:r>
              <a:rPr lang="tr-TR" dirty="0" smtClean="0"/>
              <a:t>Anne farklı beslenme şekillerine yönelebilir.</a:t>
            </a:r>
            <a:endParaRPr lang="tr-TR" dirty="0"/>
          </a:p>
          <a:p>
            <a:pPr marL="0" indent="0">
              <a:buNone/>
            </a:pPr>
            <a:endParaRPr lang="en-US" dirty="0"/>
          </a:p>
        </p:txBody>
      </p:sp>
      <p:sp>
        <p:nvSpPr>
          <p:cNvPr id="4" name="Slide Number Placeholder 3"/>
          <p:cNvSpPr>
            <a:spLocks noGrp="1"/>
          </p:cNvSpPr>
          <p:nvPr>
            <p:ph type="sldNum" sz="quarter" idx="12"/>
          </p:nvPr>
        </p:nvSpPr>
        <p:spPr/>
        <p:txBody>
          <a:bodyPr/>
          <a:lstStyle/>
          <a:p>
            <a:fld id="{35042A76-95FF-44A4-9819-FCCD372E1DD5}" type="slidenum">
              <a:rPr lang="tr-TR" smtClean="0"/>
              <a:pPr/>
              <a:t>40</a:t>
            </a:fld>
            <a:endParaRPr lang="tr-TR"/>
          </a:p>
        </p:txBody>
      </p:sp>
    </p:spTree>
    <p:extLst>
      <p:ext uri="{BB962C8B-B14F-4D97-AF65-F5344CB8AC3E}">
        <p14:creationId xmlns:p14="http://schemas.microsoft.com/office/powerpoint/2010/main" val="16028858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Anneye </a:t>
            </a:r>
            <a:r>
              <a:rPr lang="tr-TR" dirty="0" smtClean="0"/>
              <a:t>Destek Olmak</a:t>
            </a:r>
            <a:endParaRPr lang="tr-TR" dirty="0"/>
          </a:p>
        </p:txBody>
      </p:sp>
      <p:sp>
        <p:nvSpPr>
          <p:cNvPr id="3" name="2 İçerik Yer Tutucusu"/>
          <p:cNvSpPr>
            <a:spLocks noGrp="1"/>
          </p:cNvSpPr>
          <p:nvPr>
            <p:ph idx="1"/>
          </p:nvPr>
        </p:nvSpPr>
        <p:spPr/>
        <p:txBody>
          <a:bodyPr>
            <a:normAutofit lnSpcReduction="10000"/>
          </a:bodyPr>
          <a:lstStyle/>
          <a:p>
            <a:r>
              <a:rPr lang="tr-TR" dirty="0"/>
              <a:t>Anne bebeğine yeterli olacağı ve gerekli bakımı verebileceği konusunda kendisine güvenmelidir</a:t>
            </a:r>
          </a:p>
          <a:p>
            <a:r>
              <a:rPr lang="tr-TR" dirty="0"/>
              <a:t>Anneyi dinleyip ne hissettiğini öğrenin</a:t>
            </a:r>
          </a:p>
          <a:p>
            <a:r>
              <a:rPr lang="tr-TR" dirty="0"/>
              <a:t>Anne ve bebeğin doğru yaptıklarını  ve olağan olanları destekleyin</a:t>
            </a:r>
          </a:p>
          <a:p>
            <a:r>
              <a:rPr lang="tr-TR" dirty="0"/>
              <a:t>Gerekli olan bilgileri verin</a:t>
            </a:r>
          </a:p>
          <a:p>
            <a:r>
              <a:rPr lang="tr-TR" dirty="0"/>
              <a:t>En çok bir ya da iki öneri verin</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41</a:t>
            </a:fld>
            <a:endParaRPr lang="tr-T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Bebeği Rahatlatacak Uygulamalar</a:t>
            </a:r>
          </a:p>
        </p:txBody>
      </p:sp>
      <p:sp>
        <p:nvSpPr>
          <p:cNvPr id="3" name="2 İçerik Yer Tutucusu"/>
          <p:cNvSpPr>
            <a:spLocks noGrp="1"/>
          </p:cNvSpPr>
          <p:nvPr>
            <p:ph idx="1"/>
          </p:nvPr>
        </p:nvSpPr>
        <p:spPr/>
        <p:txBody>
          <a:bodyPr>
            <a:normAutofit/>
          </a:bodyPr>
          <a:lstStyle/>
          <a:p>
            <a:r>
              <a:rPr lang="tr-TR" dirty="0"/>
              <a:t>Bebeği rahat ettirin</a:t>
            </a:r>
          </a:p>
          <a:p>
            <a:pPr lvl="1"/>
            <a:r>
              <a:rPr lang="tr-TR" dirty="0"/>
              <a:t>Altı temiz ve kuru olmalı</a:t>
            </a:r>
          </a:p>
          <a:p>
            <a:pPr lvl="1"/>
            <a:r>
              <a:rPr lang="tr-TR" dirty="0"/>
              <a:t>Ortam ne çok soğuk ne çok sıcak olmalı</a:t>
            </a:r>
          </a:p>
          <a:p>
            <a:r>
              <a:rPr lang="tr-TR" dirty="0"/>
              <a:t>Bebeği emzirin</a:t>
            </a:r>
          </a:p>
          <a:p>
            <a:pPr lvl="1"/>
            <a:r>
              <a:rPr lang="tr-TR" dirty="0"/>
              <a:t>Bebek aç, susamış olabilir </a:t>
            </a:r>
          </a:p>
          <a:p>
            <a:pPr lvl="1"/>
            <a:r>
              <a:rPr lang="tr-TR" dirty="0"/>
              <a:t>Yalnızca kendini güvende hissetmek istemiş olabilir</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42</a:t>
            </a:fld>
            <a:endParaRPr lang="tr-T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Ağlayan Bebek İçin Öneriler</a:t>
            </a:r>
            <a:endParaRPr lang="tr-TR" dirty="0"/>
          </a:p>
        </p:txBody>
      </p:sp>
      <p:sp>
        <p:nvSpPr>
          <p:cNvPr id="3" name="2 İçerik Yer Tutucusu"/>
          <p:cNvSpPr>
            <a:spLocks noGrp="1"/>
          </p:cNvSpPr>
          <p:nvPr>
            <p:ph idx="1"/>
          </p:nvPr>
        </p:nvSpPr>
        <p:spPr>
          <a:xfrm>
            <a:off x="457200" y="1556792"/>
            <a:ext cx="8229600" cy="5040560"/>
          </a:xfrm>
        </p:spPr>
        <p:txBody>
          <a:bodyPr>
            <a:normAutofit/>
          </a:bodyPr>
          <a:lstStyle/>
          <a:p>
            <a:pPr algn="just"/>
            <a:r>
              <a:rPr lang="tr-TR" dirty="0" smtClean="0"/>
              <a:t>Anne ve bebeğin daha çok bir arada kalması sağlanmalıdır</a:t>
            </a:r>
          </a:p>
          <a:p>
            <a:pPr algn="just"/>
            <a:r>
              <a:rPr lang="tr-TR" dirty="0" smtClean="0"/>
              <a:t>Kucakta </a:t>
            </a:r>
            <a:r>
              <a:rPr lang="tr-TR" dirty="0"/>
              <a:t>tutarken konuşun, şarkı söyleyin ve nazikçe sallayın</a:t>
            </a:r>
          </a:p>
          <a:p>
            <a:pPr algn="just"/>
            <a:r>
              <a:rPr lang="tr-TR" dirty="0" smtClean="0"/>
              <a:t>Kollarına, bacaklarına ve sırtına masaj yapın</a:t>
            </a:r>
          </a:p>
          <a:p>
            <a:pPr algn="just"/>
            <a:r>
              <a:rPr lang="tr-TR" dirty="0" smtClean="0"/>
              <a:t>Kolik ağrısında karın masajı işe yarayabilir.</a:t>
            </a:r>
            <a:endParaRPr lang="tr-TR" dirty="0"/>
          </a:p>
          <a:p>
            <a:r>
              <a:rPr lang="tr-TR" dirty="0" smtClean="0"/>
              <a:t>Pamukçuk yada burun tıkanıklığı varsa tedavi edilmeli</a:t>
            </a:r>
            <a:endParaRPr lang="tr-TR" dirty="0"/>
          </a:p>
        </p:txBody>
      </p:sp>
      <p:sp>
        <p:nvSpPr>
          <p:cNvPr id="4" name="Slayt Numarası Yer Tutucusu 3"/>
          <p:cNvSpPr>
            <a:spLocks noGrp="1"/>
          </p:cNvSpPr>
          <p:nvPr>
            <p:ph type="sldNum" sz="quarter" idx="12"/>
          </p:nvPr>
        </p:nvSpPr>
        <p:spPr/>
        <p:txBody>
          <a:bodyPr/>
          <a:lstStyle/>
          <a:p>
            <a:fld id="{35042A76-95FF-44A4-9819-FCCD372E1DD5}" type="slidenum">
              <a:rPr lang="tr-TR" smtClean="0"/>
              <a:pPr/>
              <a:t>43</a:t>
            </a:fld>
            <a:endParaRPr lang="tr-T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9816"/>
            <a:ext cx="8229600" cy="926976"/>
          </a:xfrm>
        </p:spPr>
        <p:txBody>
          <a:bodyPr/>
          <a:lstStyle/>
          <a:p>
            <a:r>
              <a:rPr lang="tr-TR" dirty="0" smtClean="0"/>
              <a:t>Ağlayan Bebek İçin Öneriler</a:t>
            </a:r>
            <a:endParaRPr lang="tr-TR" dirty="0"/>
          </a:p>
        </p:txBody>
      </p:sp>
      <p:sp>
        <p:nvSpPr>
          <p:cNvPr id="3" name="2 İçerik Yer Tutucusu"/>
          <p:cNvSpPr>
            <a:spLocks noGrp="1"/>
          </p:cNvSpPr>
          <p:nvPr>
            <p:ph idx="1"/>
          </p:nvPr>
        </p:nvSpPr>
        <p:spPr>
          <a:xfrm>
            <a:off x="457200" y="1556792"/>
            <a:ext cx="8229600" cy="5301208"/>
          </a:xfrm>
        </p:spPr>
        <p:txBody>
          <a:bodyPr>
            <a:normAutofit fontScale="85000" lnSpcReduction="10000"/>
          </a:bodyPr>
          <a:lstStyle/>
          <a:p>
            <a:r>
              <a:rPr lang="tr-TR" dirty="0"/>
              <a:t>Her emzirmede bir memeyi verin, sonraki emzirmede diğer memeyi verin. </a:t>
            </a:r>
            <a:endParaRPr lang="tr-TR" dirty="0" smtClean="0"/>
          </a:p>
          <a:p>
            <a:r>
              <a:rPr lang="tr-TR" dirty="0" smtClean="0"/>
              <a:t>Bebek dolu memeyi almakta zorlanabilir. Bekletilen </a:t>
            </a:r>
            <a:r>
              <a:rPr lang="tr-TR" dirty="0"/>
              <a:t>memede çok süt birikirse bir miktarı sağılabilir</a:t>
            </a:r>
          </a:p>
          <a:p>
            <a:r>
              <a:rPr lang="tr-TR" dirty="0"/>
              <a:t>Annenin içtiği </a:t>
            </a:r>
            <a:r>
              <a:rPr lang="tr-TR" dirty="0" smtClean="0"/>
              <a:t>kafeinli </a:t>
            </a:r>
            <a:r>
              <a:rPr lang="tr-TR" dirty="0"/>
              <a:t>içecekleri azaltın</a:t>
            </a:r>
          </a:p>
          <a:p>
            <a:r>
              <a:rPr lang="tr-TR" dirty="0"/>
              <a:t>Bebeğin yakınlarında ya da emzirme sonrası sigara içilmemesini sağlayın</a:t>
            </a:r>
          </a:p>
          <a:p>
            <a:r>
              <a:rPr lang="tr-TR" dirty="0"/>
              <a:t>Bebekle bir süre </a:t>
            </a:r>
            <a:r>
              <a:rPr lang="tr-TR" dirty="0" smtClean="0"/>
              <a:t>aile fertlerinden </a:t>
            </a:r>
            <a:r>
              <a:rPr lang="tr-TR" dirty="0"/>
              <a:t>birinin ilgilenmesini sağlayın</a:t>
            </a:r>
          </a:p>
          <a:p>
            <a:r>
              <a:rPr lang="tr-TR" dirty="0"/>
              <a:t>Diğer aile bireylerini de konuşmaya katarak annenin üzerindeki </a:t>
            </a:r>
            <a:r>
              <a:rPr lang="tr-TR" dirty="0" smtClean="0"/>
              <a:t>diğer beslenme yöntemlerine başlama </a:t>
            </a:r>
            <a:r>
              <a:rPr lang="tr-TR" dirty="0"/>
              <a:t>baskısını azaltın</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44</a:t>
            </a:fld>
            <a:endParaRPr lang="tr-T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827584" y="1268760"/>
            <a:ext cx="7667129" cy="2016224"/>
          </a:xfrm>
        </p:spPr>
        <p:txBody>
          <a:bodyPr/>
          <a:lstStyle/>
          <a:p>
            <a:r>
              <a:rPr lang="en-US" dirty="0"/>
              <a:t>4. </a:t>
            </a:r>
            <a:r>
              <a:rPr lang="tr-TR" dirty="0" smtClean="0"/>
              <a:t>Gereksiz kullanılan Yapay beslenmenin ENGELLENMESİ</a:t>
            </a:r>
            <a:endParaRPr lang="tr-TR" dirty="0"/>
          </a:p>
        </p:txBody>
      </p:sp>
      <p:sp>
        <p:nvSpPr>
          <p:cNvPr id="2" name="Slayt Numarası Yer Tutucusu 1"/>
          <p:cNvSpPr>
            <a:spLocks noGrp="1"/>
          </p:cNvSpPr>
          <p:nvPr>
            <p:ph type="sldNum" sz="quarter" idx="12"/>
          </p:nvPr>
        </p:nvSpPr>
        <p:spPr/>
        <p:txBody>
          <a:bodyPr/>
          <a:lstStyle/>
          <a:p>
            <a:fld id="{35042A76-95FF-44A4-9819-FCCD372E1DD5}" type="slidenum">
              <a:rPr lang="tr-TR" smtClean="0"/>
              <a:pPr/>
              <a:t>45</a:t>
            </a:fld>
            <a:endParaRPr lang="tr-TR"/>
          </a:p>
        </p:txBody>
      </p:sp>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784" y="2838450"/>
            <a:ext cx="3460671" cy="2750790"/>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Adım 6</a:t>
            </a:r>
          </a:p>
        </p:txBody>
      </p:sp>
      <p:sp>
        <p:nvSpPr>
          <p:cNvPr id="3" name="2 İçerik Yer Tutucusu"/>
          <p:cNvSpPr>
            <a:spLocks noGrp="1"/>
          </p:cNvSpPr>
          <p:nvPr>
            <p:ph idx="1"/>
          </p:nvPr>
        </p:nvSpPr>
        <p:spPr/>
        <p:txBody>
          <a:bodyPr>
            <a:normAutofit fontScale="92500" lnSpcReduction="10000"/>
          </a:bodyPr>
          <a:lstStyle/>
          <a:p>
            <a:r>
              <a:rPr lang="tr-TR" dirty="0"/>
              <a:t>Tıbbi neden olmadıkça yenidoğan bebeğe anne sütü dışında hiçbir yiyecek ve içecek vermeyin</a:t>
            </a:r>
          </a:p>
          <a:p>
            <a:r>
              <a:rPr lang="tr-TR" dirty="0" smtClean="0"/>
              <a:t>Zamanında doğan sağlıklı </a:t>
            </a:r>
            <a:r>
              <a:rPr lang="tr-TR" dirty="0"/>
              <a:t>bebeklerin </a:t>
            </a:r>
            <a:r>
              <a:rPr lang="tr-TR" dirty="0" smtClean="0"/>
              <a:t>formül süt </a:t>
            </a:r>
            <a:r>
              <a:rPr lang="tr-TR" dirty="0"/>
              <a:t>desteği ya da emzirme öncesi besinlere tıbbi gereksinimleri ender olarak olur</a:t>
            </a:r>
          </a:p>
          <a:p>
            <a:r>
              <a:rPr lang="tr-TR" dirty="0" err="1"/>
              <a:t>Dehidratasyonu</a:t>
            </a:r>
            <a:r>
              <a:rPr lang="tr-TR" dirty="0"/>
              <a:t> engellemek için su verilmesine gerek yoktur.</a:t>
            </a:r>
          </a:p>
          <a:p>
            <a:r>
              <a:rPr lang="tr-TR" dirty="0"/>
              <a:t>Çeşitli nedenler ile emzirmeye ara verildi ise tekrar </a:t>
            </a:r>
            <a:r>
              <a:rPr lang="tr-TR" dirty="0" smtClean="0"/>
              <a:t>başlatılmasını </a:t>
            </a:r>
            <a:r>
              <a:rPr lang="tr-TR" dirty="0"/>
              <a:t>planlayın</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46</a:t>
            </a:fld>
            <a:endParaRPr lang="tr-TR"/>
          </a:p>
        </p:txBody>
      </p:sp>
    </p:spTree>
    <p:extLst>
      <p:ext uri="{BB962C8B-B14F-4D97-AF65-F5344CB8AC3E}">
        <p14:creationId xmlns:p14="http://schemas.microsoft.com/office/powerpoint/2010/main" val="30830926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Soru</a:t>
            </a:r>
          </a:p>
        </p:txBody>
      </p:sp>
      <p:sp>
        <p:nvSpPr>
          <p:cNvPr id="3" name="2 İçerik Yer Tutucusu"/>
          <p:cNvSpPr>
            <a:spLocks noGrp="1"/>
          </p:cNvSpPr>
          <p:nvPr>
            <p:ph idx="1"/>
          </p:nvPr>
        </p:nvSpPr>
        <p:spPr/>
        <p:txBody>
          <a:bodyPr>
            <a:normAutofit/>
          </a:bodyPr>
          <a:lstStyle/>
          <a:p>
            <a:r>
              <a:rPr lang="tr-TR" dirty="0"/>
              <a:t>Meryem doğumdan başlayarak bebeğini </a:t>
            </a:r>
            <a:r>
              <a:rPr lang="tr-TR" dirty="0" smtClean="0"/>
              <a:t>yapay besinle  </a:t>
            </a:r>
            <a:r>
              <a:rPr lang="tr-TR" dirty="0"/>
              <a:t>besliyordu. Şimdi </a:t>
            </a:r>
            <a:r>
              <a:rPr lang="tr-TR" dirty="0" smtClean="0"/>
              <a:t>bu şekilde beslemenin </a:t>
            </a:r>
            <a:r>
              <a:rPr lang="tr-TR" dirty="0"/>
              <a:t>bebeği için iyi olmadığını duymuş ve neden olduğunu bilmek istiyor</a:t>
            </a:r>
          </a:p>
          <a:p>
            <a:endParaRPr lang="tr-TR" dirty="0"/>
          </a:p>
          <a:p>
            <a:r>
              <a:rPr lang="tr-TR" dirty="0"/>
              <a:t>Meryem’e </a:t>
            </a:r>
            <a:r>
              <a:rPr lang="tr-TR" dirty="0" smtClean="0"/>
              <a:t>yapay beslenmenin neden </a:t>
            </a:r>
            <a:r>
              <a:rPr lang="tr-TR" dirty="0"/>
              <a:t>önerilmediği konusunda ne söyleyebilirsiniz?</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47</a:t>
            </a:fld>
            <a:endParaRPr lang="tr-TR"/>
          </a:p>
        </p:txBody>
      </p:sp>
    </p:spTree>
    <p:extLst>
      <p:ext uri="{BB962C8B-B14F-4D97-AF65-F5344CB8AC3E}">
        <p14:creationId xmlns:p14="http://schemas.microsoft.com/office/powerpoint/2010/main" val="11501415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Yapay </a:t>
            </a:r>
            <a:r>
              <a:rPr lang="tr-TR" dirty="0"/>
              <a:t>Beslenmenin </a:t>
            </a:r>
            <a:r>
              <a:rPr lang="tr-TR" dirty="0" smtClean="0"/>
              <a:t>Bebek Açısından Sakıncaları</a:t>
            </a:r>
            <a:endParaRPr lang="tr-TR" dirty="0"/>
          </a:p>
        </p:txBody>
      </p:sp>
      <p:sp>
        <p:nvSpPr>
          <p:cNvPr id="3" name="2 İçerik Yer Tutucusu"/>
          <p:cNvSpPr>
            <a:spLocks noGrp="1"/>
          </p:cNvSpPr>
          <p:nvPr>
            <p:ph idx="1"/>
          </p:nvPr>
        </p:nvSpPr>
        <p:spPr/>
        <p:txBody>
          <a:bodyPr>
            <a:normAutofit lnSpcReduction="10000"/>
          </a:bodyPr>
          <a:lstStyle/>
          <a:p>
            <a:r>
              <a:rPr lang="tr-TR" dirty="0"/>
              <a:t>Bebeğin midesini doldurarak meme emmesini engeller</a:t>
            </a:r>
          </a:p>
          <a:p>
            <a:r>
              <a:rPr lang="tr-TR" dirty="0"/>
              <a:t>Bebeğe verilen su, çay ya da şekerli su sütün yerini alacağından, bebek yetersiz kilo alır</a:t>
            </a:r>
          </a:p>
          <a:p>
            <a:r>
              <a:rPr lang="tr-TR" dirty="0"/>
              <a:t>Anne sütünün koruyucu etkisini azaltarak ishal ve diğer hastalıkların riskini arttırır</a:t>
            </a:r>
          </a:p>
          <a:p>
            <a:r>
              <a:rPr lang="tr-TR" dirty="0"/>
              <a:t>Bebeği olası </a:t>
            </a:r>
            <a:r>
              <a:rPr lang="tr-TR" dirty="0" err="1"/>
              <a:t>allerjenlerle</a:t>
            </a:r>
            <a:r>
              <a:rPr lang="tr-TR" dirty="0"/>
              <a:t> ve </a:t>
            </a:r>
            <a:r>
              <a:rPr lang="tr-TR" dirty="0" err="1"/>
              <a:t>intoleransla</a:t>
            </a:r>
            <a:r>
              <a:rPr lang="tr-TR" dirty="0"/>
              <a:t> karşı karşıya bırakarak </a:t>
            </a:r>
            <a:r>
              <a:rPr lang="tr-TR" dirty="0" err="1"/>
              <a:t>egzema</a:t>
            </a:r>
            <a:r>
              <a:rPr lang="tr-TR" dirty="0"/>
              <a:t> ve astıma yol açabilir</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48</a:t>
            </a:fld>
            <a:endParaRPr lang="tr-T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080120"/>
          </a:xfrm>
        </p:spPr>
        <p:txBody>
          <a:bodyPr>
            <a:normAutofit fontScale="90000"/>
          </a:bodyPr>
          <a:lstStyle/>
          <a:p>
            <a:r>
              <a:rPr lang="tr-TR" dirty="0" smtClean="0"/>
              <a:t>Yapay </a:t>
            </a:r>
            <a:r>
              <a:rPr lang="tr-TR" dirty="0"/>
              <a:t>beslenmenin Aile </a:t>
            </a:r>
            <a:r>
              <a:rPr lang="tr-TR" dirty="0" smtClean="0"/>
              <a:t>Açısından Sakıncaları</a:t>
            </a:r>
            <a:endParaRPr lang="en-US" dirty="0"/>
          </a:p>
        </p:txBody>
      </p:sp>
      <p:sp>
        <p:nvSpPr>
          <p:cNvPr id="3" name="Content Placeholder 2"/>
          <p:cNvSpPr>
            <a:spLocks noGrp="1"/>
          </p:cNvSpPr>
          <p:nvPr>
            <p:ph idx="1"/>
          </p:nvPr>
        </p:nvSpPr>
        <p:spPr>
          <a:xfrm>
            <a:off x="457200" y="2132856"/>
            <a:ext cx="8229600" cy="4104456"/>
          </a:xfrm>
        </p:spPr>
        <p:txBody>
          <a:bodyPr/>
          <a:lstStyle/>
          <a:p>
            <a:r>
              <a:rPr lang="tr-TR" dirty="0"/>
              <a:t>Bebek yeterli emmeyince süt birikir, dolgunluk olur, süt üretimi azalır</a:t>
            </a:r>
          </a:p>
          <a:p>
            <a:r>
              <a:rPr lang="tr-TR" dirty="0"/>
              <a:t>Ağlayan bebeği susturmak için </a:t>
            </a:r>
            <a:r>
              <a:rPr lang="tr-TR" dirty="0" smtClean="0"/>
              <a:t>yapay besin  </a:t>
            </a:r>
            <a:r>
              <a:rPr lang="tr-TR" dirty="0"/>
              <a:t>verilmesi, annenin özgüvenini sarsar</a:t>
            </a:r>
          </a:p>
          <a:p>
            <a:r>
              <a:rPr lang="tr-TR" dirty="0"/>
              <a:t>Gereksiz ve bütçeyi </a:t>
            </a:r>
            <a:r>
              <a:rPr lang="tr-TR" dirty="0" smtClean="0"/>
              <a:t>sarsan pahalı </a:t>
            </a:r>
            <a:r>
              <a:rPr lang="tr-TR" dirty="0"/>
              <a:t>bir harcama olur</a:t>
            </a:r>
            <a:endParaRPr lang="en-US" dirty="0"/>
          </a:p>
          <a:p>
            <a:endParaRPr lang="tr-TR" dirty="0"/>
          </a:p>
          <a:p>
            <a:endParaRPr lang="en-US" dirty="0"/>
          </a:p>
        </p:txBody>
      </p:sp>
      <p:sp>
        <p:nvSpPr>
          <p:cNvPr id="4" name="Slide Number Placeholder 3"/>
          <p:cNvSpPr>
            <a:spLocks noGrp="1"/>
          </p:cNvSpPr>
          <p:nvPr>
            <p:ph type="sldNum" sz="quarter" idx="12"/>
          </p:nvPr>
        </p:nvSpPr>
        <p:spPr/>
        <p:txBody>
          <a:bodyPr/>
          <a:lstStyle/>
          <a:p>
            <a:fld id="{35042A76-95FF-44A4-9819-FCCD372E1DD5}" type="slidenum">
              <a:rPr lang="tr-TR" smtClean="0"/>
              <a:pPr/>
              <a:t>49</a:t>
            </a:fld>
            <a:endParaRPr lang="tr-TR"/>
          </a:p>
        </p:txBody>
      </p:sp>
    </p:spTree>
    <p:extLst>
      <p:ext uri="{BB962C8B-B14F-4D97-AF65-F5344CB8AC3E}">
        <p14:creationId xmlns:p14="http://schemas.microsoft.com/office/powerpoint/2010/main" val="1172405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US" sz="3600" dirty="0" err="1">
                <a:solidFill>
                  <a:srgbClr val="FF0000"/>
                </a:solidFill>
              </a:rPr>
              <a:t>Olgu</a:t>
            </a:r>
            <a:r>
              <a:rPr lang="en-US" sz="3600" dirty="0">
                <a:solidFill>
                  <a:srgbClr val="FF0000"/>
                </a:solidFill>
              </a:rPr>
              <a:t> </a:t>
            </a:r>
            <a:r>
              <a:rPr lang="en-US" sz="3600" dirty="0" err="1">
                <a:solidFill>
                  <a:srgbClr val="FF0000"/>
                </a:solidFill>
              </a:rPr>
              <a:t>Çalışması</a:t>
            </a:r>
            <a:r>
              <a:rPr lang="en-US" sz="3600" dirty="0"/>
              <a:t>: </a:t>
            </a:r>
            <a:r>
              <a:rPr lang="tr-TR" sz="3600" dirty="0"/>
              <a:t>Hemşire ile konuşan anneler</a:t>
            </a:r>
          </a:p>
        </p:txBody>
      </p:sp>
      <p:sp>
        <p:nvSpPr>
          <p:cNvPr id="5" name="4 İçerik Yer Tutucusu"/>
          <p:cNvSpPr>
            <a:spLocks noGrp="1"/>
          </p:cNvSpPr>
          <p:nvPr>
            <p:ph sz="half" idx="2"/>
          </p:nvPr>
        </p:nvSpPr>
        <p:spPr>
          <a:xfrm>
            <a:off x="4648200" y="1772816"/>
            <a:ext cx="4038600" cy="4583534"/>
          </a:xfrm>
        </p:spPr>
        <p:txBody>
          <a:bodyPr>
            <a:normAutofit fontScale="85000" lnSpcReduction="10000"/>
          </a:bodyPr>
          <a:lstStyle/>
          <a:p>
            <a:r>
              <a:rPr lang="tr-TR" dirty="0"/>
              <a:t>Meryem’in bebeğin doğumunun üzerinden neredeyse yarım gün geçmiştir. Meryem dinlenmiştir ve hemşireye bazı soruları vardır. Meryem’in bir önceki bebeği dünyaya geldiğinde bebek çoğunlukla bebek odasında tutulmaktaydı. Meryem bebeğinin neden sürekli yanında bırakıldığını sormak istiyordu.</a:t>
            </a:r>
          </a:p>
        </p:txBody>
      </p:sp>
      <p:pic>
        <p:nvPicPr>
          <p:cNvPr id="1026" name="Picture 2"/>
          <p:cNvPicPr>
            <a:picLocks noGrp="1" noChangeAspect="1" noChangeArrowheads="1"/>
          </p:cNvPicPr>
          <p:nvPr>
            <p:ph sz="half" idx="1"/>
          </p:nvPr>
        </p:nvPicPr>
        <p:blipFill>
          <a:blip r:embed="rId3" cstate="print"/>
          <a:srcRect/>
          <a:stretch>
            <a:fillRect/>
          </a:stretch>
        </p:blipFill>
        <p:spPr bwMode="auto">
          <a:xfrm>
            <a:off x="457200" y="2470957"/>
            <a:ext cx="4038600" cy="2784448"/>
          </a:xfrm>
          <a:prstGeom prst="rect">
            <a:avLst/>
          </a:prstGeom>
          <a:noFill/>
          <a:ln w="9525">
            <a:noFill/>
            <a:miter lim="800000"/>
            <a:headEnd/>
            <a:tailEnd/>
          </a:ln>
          <a:effectLst/>
        </p:spPr>
      </p:pic>
      <p:sp>
        <p:nvSpPr>
          <p:cNvPr id="3" name="Slayt Numarası Yer Tutucusu 2"/>
          <p:cNvSpPr>
            <a:spLocks noGrp="1"/>
          </p:cNvSpPr>
          <p:nvPr>
            <p:ph type="sldNum" sz="quarter" idx="12"/>
          </p:nvPr>
        </p:nvSpPr>
        <p:spPr/>
        <p:txBody>
          <a:bodyPr/>
          <a:lstStyle/>
          <a:p>
            <a:fld id="{35042A76-95FF-44A4-9819-FCCD372E1DD5}" type="slidenum">
              <a:rPr lang="tr-TR" smtClean="0"/>
              <a:pPr/>
              <a:t>5</a:t>
            </a:fld>
            <a:endParaRPr lang="tr-T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Yapay Besin Vermek </a:t>
            </a:r>
            <a:r>
              <a:rPr lang="tr-TR" dirty="0"/>
              <a:t>İsteyen Anne</a:t>
            </a:r>
          </a:p>
        </p:txBody>
      </p:sp>
      <p:sp>
        <p:nvSpPr>
          <p:cNvPr id="3" name="2 İçerik Yer Tutucusu"/>
          <p:cNvSpPr>
            <a:spLocks noGrp="1"/>
          </p:cNvSpPr>
          <p:nvPr>
            <p:ph idx="1"/>
          </p:nvPr>
        </p:nvSpPr>
        <p:spPr/>
        <p:txBody>
          <a:bodyPr>
            <a:normAutofit/>
          </a:bodyPr>
          <a:lstStyle/>
          <a:p>
            <a:r>
              <a:rPr lang="tr-TR" dirty="0" smtClean="0"/>
              <a:t>Özgüveni yıkılmış kendine güvenini kaybetmiş olabilir</a:t>
            </a:r>
          </a:p>
          <a:p>
            <a:r>
              <a:rPr lang="tr-TR" dirty="0" smtClean="0"/>
              <a:t>Bebeğin </a:t>
            </a:r>
            <a:r>
              <a:rPr lang="tr-TR" dirty="0"/>
              <a:t>beslenmesi ya da bakımıyla ilgili güçlükleri </a:t>
            </a:r>
            <a:r>
              <a:rPr lang="tr-TR" dirty="0" smtClean="0"/>
              <a:t>olabilir</a:t>
            </a:r>
          </a:p>
          <a:p>
            <a:r>
              <a:rPr lang="tr-TR" dirty="0" smtClean="0"/>
              <a:t>Çevre ve aile baskısına maruz kalıyor olabilir</a:t>
            </a:r>
            <a:endParaRPr lang="tr-TR" dirty="0"/>
          </a:p>
          <a:p>
            <a:pPr marL="0" indent="0" algn="ctr">
              <a:buNone/>
            </a:pPr>
            <a:r>
              <a:rPr lang="tr-TR" b="1" dirty="0" smtClean="0"/>
              <a:t>Bu durumdaki bir annede sorunları </a:t>
            </a:r>
            <a:r>
              <a:rPr lang="tr-TR" b="1" dirty="0"/>
              <a:t>çözmeye yardımcı olmak etkili olabilir</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50</a:t>
            </a:fld>
            <a:endParaRPr lang="tr-T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9816"/>
            <a:ext cx="8229600" cy="1359024"/>
          </a:xfrm>
        </p:spPr>
        <p:txBody>
          <a:bodyPr/>
          <a:lstStyle/>
          <a:p>
            <a:r>
              <a:rPr lang="tr-TR" dirty="0" smtClean="0"/>
              <a:t>Yapay Besin </a:t>
            </a:r>
            <a:r>
              <a:rPr lang="tr-TR" dirty="0"/>
              <a:t>Öneren Sağlık Çalışanı</a:t>
            </a:r>
          </a:p>
        </p:txBody>
      </p:sp>
      <p:sp>
        <p:nvSpPr>
          <p:cNvPr id="3" name="2 İçerik Yer Tutucusu"/>
          <p:cNvSpPr>
            <a:spLocks noGrp="1"/>
          </p:cNvSpPr>
          <p:nvPr>
            <p:ph idx="1"/>
          </p:nvPr>
        </p:nvSpPr>
        <p:spPr>
          <a:xfrm>
            <a:off x="457200" y="1988840"/>
            <a:ext cx="8229600" cy="4869160"/>
          </a:xfrm>
        </p:spPr>
        <p:txBody>
          <a:bodyPr>
            <a:noAutofit/>
          </a:bodyPr>
          <a:lstStyle/>
          <a:p>
            <a:r>
              <a:rPr lang="tr-TR" dirty="0"/>
              <a:t>Emzirmeyle ilgili zorluklara çözüm olarak </a:t>
            </a:r>
            <a:r>
              <a:rPr lang="tr-TR" dirty="0" smtClean="0"/>
              <a:t>yapay besin önerilmesi </a:t>
            </a:r>
          </a:p>
          <a:p>
            <a:pPr lvl="1"/>
            <a:r>
              <a:rPr lang="tr-TR" sz="3200" dirty="0"/>
              <a:t>Emzirmeyi destekleme konusunda bilgi ve beceri eksikliğine bağlı olabilir</a:t>
            </a:r>
          </a:p>
          <a:p>
            <a:pPr lvl="1"/>
            <a:r>
              <a:rPr lang="tr-TR" sz="3200" dirty="0" smtClean="0"/>
              <a:t>Yapay besin </a:t>
            </a:r>
            <a:r>
              <a:rPr lang="tr-TR" sz="3200" dirty="0"/>
              <a:t>önerisinin sıkça yapılması, yoğun, stresli bir ortamda </a:t>
            </a:r>
            <a:r>
              <a:rPr lang="tr-TR" sz="3200" dirty="0" smtClean="0"/>
              <a:t>hızlı ve </a:t>
            </a:r>
            <a:r>
              <a:rPr lang="tr-TR" sz="3200" dirty="0"/>
              <a:t>geçici bir çözüm  arayışının göstergesi </a:t>
            </a:r>
            <a:r>
              <a:rPr lang="tr-TR" sz="3200" dirty="0" smtClean="0"/>
              <a:t>olabilir</a:t>
            </a:r>
            <a:endParaRPr lang="tr-TR" sz="3200" dirty="0"/>
          </a:p>
        </p:txBody>
      </p:sp>
      <p:sp>
        <p:nvSpPr>
          <p:cNvPr id="4" name="Slayt Numarası Yer Tutucusu 3"/>
          <p:cNvSpPr>
            <a:spLocks noGrp="1"/>
          </p:cNvSpPr>
          <p:nvPr>
            <p:ph type="sldNum" sz="quarter" idx="12"/>
          </p:nvPr>
        </p:nvSpPr>
        <p:spPr/>
        <p:txBody>
          <a:bodyPr/>
          <a:lstStyle/>
          <a:p>
            <a:fld id="{35042A76-95FF-44A4-9819-FCCD372E1DD5}" type="slidenum">
              <a:rPr lang="tr-TR" smtClean="0"/>
              <a:pPr/>
              <a:t>51</a:t>
            </a:fld>
            <a:endParaRPr lang="tr-T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Özel Durumlarda Emzirme</a:t>
            </a:r>
            <a:endParaRPr lang="tr-TR" dirty="0"/>
          </a:p>
        </p:txBody>
      </p:sp>
      <p:sp>
        <p:nvSpPr>
          <p:cNvPr id="3" name="İçerik Yer Tutucusu 2"/>
          <p:cNvSpPr>
            <a:spLocks noGrp="1"/>
          </p:cNvSpPr>
          <p:nvPr>
            <p:ph idx="1"/>
          </p:nvPr>
        </p:nvSpPr>
        <p:spPr>
          <a:xfrm>
            <a:off x="251520" y="1628800"/>
            <a:ext cx="8568952" cy="4896544"/>
          </a:xfrm>
        </p:spPr>
        <p:txBody>
          <a:bodyPr>
            <a:normAutofit fontScale="92500" lnSpcReduction="10000"/>
          </a:bodyPr>
          <a:lstStyle/>
          <a:p>
            <a:r>
              <a:rPr lang="tr-TR" dirty="0"/>
              <a:t>Emzirecek HIV pozitif anne bebeğine emzirmeden mama verilmesi, </a:t>
            </a:r>
            <a:r>
              <a:rPr lang="tr-TR" dirty="0" err="1"/>
              <a:t>gastrointestinal</a:t>
            </a:r>
            <a:r>
              <a:rPr lang="tr-TR" dirty="0"/>
              <a:t> mukozada değişiklikle virüs geçişine yol açabilir.</a:t>
            </a:r>
          </a:p>
          <a:p>
            <a:r>
              <a:rPr lang="tr-TR" dirty="0"/>
              <a:t>Annenin HIV durumunu ortaya koyacak testleri yapamıyorsanız, emzirme sırasında virüs geçiş olasılığının yalnızca emzirme ile azalacağını vurgulamak önemlidir</a:t>
            </a:r>
          </a:p>
          <a:p>
            <a:r>
              <a:rPr lang="tr-TR" dirty="0"/>
              <a:t>Bir anneye danışmanlık verilmiş, test yapılmış ve HIV pozitif bulunmuşsa, emzirmeme kararı verdiği zaman bu, mama başlamak için geçerli bir tıbbi durumdur.</a:t>
            </a:r>
          </a:p>
          <a:p>
            <a:endParaRPr lang="tr-TR" dirty="0"/>
          </a:p>
        </p:txBody>
      </p:sp>
      <p:sp>
        <p:nvSpPr>
          <p:cNvPr id="4" name="Slayt Numarası Yer Tutucusu 3"/>
          <p:cNvSpPr>
            <a:spLocks noGrp="1"/>
          </p:cNvSpPr>
          <p:nvPr>
            <p:ph type="sldNum" sz="quarter" idx="12"/>
          </p:nvPr>
        </p:nvSpPr>
        <p:spPr/>
        <p:txBody>
          <a:bodyPr/>
          <a:lstStyle/>
          <a:p>
            <a:fld id="{35042A76-95FF-44A4-9819-FCCD372E1DD5}" type="slidenum">
              <a:rPr lang="tr-TR" smtClean="0"/>
              <a:pPr/>
              <a:t>52</a:t>
            </a:fld>
            <a:endParaRPr lang="tr-TR"/>
          </a:p>
        </p:txBody>
      </p:sp>
    </p:spTree>
    <p:extLst>
      <p:ext uri="{BB962C8B-B14F-4D97-AF65-F5344CB8AC3E}">
        <p14:creationId xmlns:p14="http://schemas.microsoft.com/office/powerpoint/2010/main" val="32968586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179512" y="1268760"/>
            <a:ext cx="8820471" cy="2483991"/>
          </a:xfrm>
        </p:spPr>
        <p:txBody>
          <a:bodyPr>
            <a:normAutofit/>
          </a:bodyPr>
          <a:lstStyle/>
          <a:p>
            <a:pPr algn="ctr"/>
            <a:r>
              <a:rPr lang="en-US" dirty="0"/>
              <a:t>5. </a:t>
            </a:r>
            <a:r>
              <a:rPr lang="tr-TR" dirty="0"/>
              <a:t>BİBERON VE EMZİĞİN </a:t>
            </a:r>
            <a:r>
              <a:rPr lang="tr-TR" dirty="0" smtClean="0"/>
              <a:t>zararları ve ENGELLENMESİ</a:t>
            </a:r>
            <a:endParaRPr lang="tr-TR" dirty="0"/>
          </a:p>
        </p:txBody>
      </p:sp>
      <p:sp>
        <p:nvSpPr>
          <p:cNvPr id="2" name="Slayt Numarası Yer Tutucusu 1"/>
          <p:cNvSpPr>
            <a:spLocks noGrp="1"/>
          </p:cNvSpPr>
          <p:nvPr>
            <p:ph type="sldNum" sz="quarter" idx="12"/>
          </p:nvPr>
        </p:nvSpPr>
        <p:spPr/>
        <p:txBody>
          <a:bodyPr/>
          <a:lstStyle/>
          <a:p>
            <a:fld id="{35042A76-95FF-44A4-9819-FCCD372E1DD5}" type="slidenum">
              <a:rPr lang="tr-TR" smtClean="0"/>
              <a:pPr/>
              <a:t>53</a:t>
            </a:fld>
            <a:endParaRPr lang="tr-TR"/>
          </a:p>
        </p:txBody>
      </p:sp>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0" y="3140968"/>
            <a:ext cx="4763121" cy="2504480"/>
          </a:xfrm>
          <a:prstGeom prst="rect">
            <a:avLst/>
          </a:prstGeo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Soru</a:t>
            </a:r>
          </a:p>
        </p:txBody>
      </p:sp>
      <p:sp>
        <p:nvSpPr>
          <p:cNvPr id="3" name="2 İçerik Yer Tutucusu"/>
          <p:cNvSpPr>
            <a:spLocks noGrp="1"/>
          </p:cNvSpPr>
          <p:nvPr>
            <p:ph idx="1"/>
          </p:nvPr>
        </p:nvSpPr>
        <p:spPr/>
        <p:txBody>
          <a:bodyPr>
            <a:normAutofit/>
          </a:bodyPr>
          <a:lstStyle/>
          <a:p>
            <a:r>
              <a:rPr lang="tr-TR" dirty="0"/>
              <a:t>Adım 9: Emzirilen bebeklere biberon ya da emzik vermeyin</a:t>
            </a:r>
          </a:p>
          <a:p>
            <a:endParaRPr lang="tr-TR" dirty="0"/>
          </a:p>
          <a:p>
            <a:r>
              <a:rPr lang="tr-TR" dirty="0"/>
              <a:t>Biberon ve emzik kullanımının önlenmesi neden önerilmektedir?</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54</a:t>
            </a:fld>
            <a:endParaRPr lang="tr-T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Emzik ve Biberonun Sakıncaları</a:t>
            </a:r>
          </a:p>
        </p:txBody>
      </p:sp>
      <p:sp>
        <p:nvSpPr>
          <p:cNvPr id="3" name="2 İçerik Yer Tutucusu"/>
          <p:cNvSpPr>
            <a:spLocks noGrp="1"/>
          </p:cNvSpPr>
          <p:nvPr>
            <p:ph idx="1"/>
          </p:nvPr>
        </p:nvSpPr>
        <p:spPr>
          <a:xfrm>
            <a:off x="251520" y="1628799"/>
            <a:ext cx="8712968" cy="5092675"/>
          </a:xfrm>
        </p:spPr>
        <p:txBody>
          <a:bodyPr>
            <a:normAutofit/>
          </a:bodyPr>
          <a:lstStyle/>
          <a:p>
            <a:r>
              <a:rPr lang="tr-TR" dirty="0" smtClean="0"/>
              <a:t>Bebek anneyi </a:t>
            </a:r>
            <a:r>
              <a:rPr lang="tr-TR" dirty="0"/>
              <a:t>emmeyi  bırakabilirler</a:t>
            </a:r>
          </a:p>
          <a:p>
            <a:r>
              <a:rPr lang="tr-TR" dirty="0" smtClean="0"/>
              <a:t>Doygunluk hissi verdiğinden bebek daha </a:t>
            </a:r>
            <a:r>
              <a:rPr lang="tr-TR" dirty="0"/>
              <a:t>az emebilir, dolayısıyla daha az büyür</a:t>
            </a:r>
          </a:p>
          <a:p>
            <a:r>
              <a:rPr lang="tr-TR" dirty="0" smtClean="0"/>
              <a:t>Birçok enfeksiyonun </a:t>
            </a:r>
            <a:r>
              <a:rPr lang="tr-TR" dirty="0"/>
              <a:t>kaynağı olabilir (</a:t>
            </a:r>
            <a:r>
              <a:rPr lang="tr-TR" dirty="0" err="1"/>
              <a:t>Örn</a:t>
            </a:r>
            <a:r>
              <a:rPr lang="tr-TR" dirty="0"/>
              <a:t>; kulak enfeksiyonları)</a:t>
            </a:r>
          </a:p>
          <a:p>
            <a:r>
              <a:rPr lang="tr-TR" dirty="0"/>
              <a:t>Diş </a:t>
            </a:r>
            <a:r>
              <a:rPr lang="tr-TR" dirty="0" smtClean="0"/>
              <a:t>sorunları (özellikle çene yapısında bozulmalar ve diş çürükleri) </a:t>
            </a:r>
            <a:r>
              <a:rPr lang="tr-TR" dirty="0"/>
              <a:t>biberon ve emzik kullanan bebeklerde daha sık </a:t>
            </a:r>
            <a:r>
              <a:rPr lang="tr-TR" dirty="0" smtClean="0"/>
              <a:t>görülür</a:t>
            </a:r>
            <a:endParaRPr lang="tr-TR" dirty="0"/>
          </a:p>
        </p:txBody>
      </p:sp>
      <p:sp>
        <p:nvSpPr>
          <p:cNvPr id="4" name="Slayt Numarası Yer Tutucusu 3"/>
          <p:cNvSpPr>
            <a:spLocks noGrp="1"/>
          </p:cNvSpPr>
          <p:nvPr>
            <p:ph type="sldNum" sz="quarter" idx="12"/>
          </p:nvPr>
        </p:nvSpPr>
        <p:spPr/>
        <p:txBody>
          <a:bodyPr/>
          <a:lstStyle/>
          <a:p>
            <a:fld id="{35042A76-95FF-44A4-9819-FCCD372E1DD5}" type="slidenum">
              <a:rPr lang="tr-TR" smtClean="0"/>
              <a:pPr/>
              <a:t>55</a:t>
            </a:fld>
            <a:endParaRPr lang="tr-T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755576" y="1268760"/>
            <a:ext cx="7772400" cy="2016225"/>
          </a:xfrm>
        </p:spPr>
        <p:txBody>
          <a:bodyPr>
            <a:normAutofit fontScale="90000"/>
          </a:bodyPr>
          <a:lstStyle/>
          <a:p>
            <a:r>
              <a:rPr lang="en-US" dirty="0"/>
              <a:t>6. </a:t>
            </a:r>
            <a:r>
              <a:rPr lang="tr-TR" dirty="0"/>
              <a:t>TARTIŞMA </a:t>
            </a:r>
            <a:r>
              <a:rPr lang="en-US" dirty="0"/>
              <a:t>– </a:t>
            </a:r>
            <a:r>
              <a:rPr lang="tr-TR" dirty="0" smtClean="0"/>
              <a:t>Bebeğin ilk yarım/bir saat içinde </a:t>
            </a:r>
            <a:r>
              <a:rPr lang="tr-TR" dirty="0" err="1" smtClean="0"/>
              <a:t>EMZİRilebilmesi</a:t>
            </a:r>
            <a:r>
              <a:rPr lang="tr-TR" dirty="0" smtClean="0"/>
              <a:t> </a:t>
            </a:r>
            <a:r>
              <a:rPr lang="tr-TR" dirty="0"/>
              <a:t>İÇİN </a:t>
            </a:r>
            <a:r>
              <a:rPr lang="tr-TR" dirty="0" smtClean="0"/>
              <a:t>şartların düzenlenmesi</a:t>
            </a:r>
            <a:endParaRPr lang="tr-TR" dirty="0"/>
          </a:p>
        </p:txBody>
      </p:sp>
      <p:sp>
        <p:nvSpPr>
          <p:cNvPr id="2" name="Slayt Numarası Yer Tutucusu 1"/>
          <p:cNvSpPr>
            <a:spLocks noGrp="1"/>
          </p:cNvSpPr>
          <p:nvPr>
            <p:ph type="sldNum" sz="quarter" idx="12"/>
          </p:nvPr>
        </p:nvSpPr>
        <p:spPr/>
        <p:txBody>
          <a:bodyPr/>
          <a:lstStyle/>
          <a:p>
            <a:fld id="{35042A76-95FF-44A4-9819-FCCD372E1DD5}" type="slidenum">
              <a:rPr lang="tr-TR" smtClean="0"/>
              <a:pPr/>
              <a:t>56</a:t>
            </a:fld>
            <a:endParaRPr lang="tr-T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3140968"/>
            <a:ext cx="3278249" cy="2663577"/>
          </a:xfrm>
          <a:prstGeom prst="rect">
            <a:avLst/>
          </a:prstGeom>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Olgu çalışması</a:t>
            </a:r>
          </a:p>
        </p:txBody>
      </p:sp>
      <p:sp>
        <p:nvSpPr>
          <p:cNvPr id="3" name="2 İçerik Yer Tutucusu"/>
          <p:cNvSpPr>
            <a:spLocks noGrp="1"/>
          </p:cNvSpPr>
          <p:nvPr>
            <p:ph idx="1"/>
          </p:nvPr>
        </p:nvSpPr>
        <p:spPr/>
        <p:txBody>
          <a:bodyPr>
            <a:normAutofit/>
          </a:bodyPr>
          <a:lstStyle/>
          <a:p>
            <a:r>
              <a:rPr lang="tr-TR" dirty="0"/>
              <a:t>Emzirmeyi destekleyen ya da engelleyen uygulamaları not alın. Bunların emzirmeye ne gibi etkileri olabilir?</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57</a:t>
            </a:fld>
            <a:endParaRPr lang="tr-T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4704"/>
            <a:ext cx="8229600" cy="504056"/>
          </a:xfrm>
        </p:spPr>
        <p:txBody>
          <a:bodyPr>
            <a:normAutofit fontScale="90000"/>
          </a:bodyPr>
          <a:lstStyle/>
          <a:p>
            <a:r>
              <a:rPr lang="tr-TR" dirty="0"/>
              <a:t>Olgu çalışması</a:t>
            </a:r>
          </a:p>
        </p:txBody>
      </p:sp>
      <p:sp>
        <p:nvSpPr>
          <p:cNvPr id="3" name="2 İçerik Yer Tutucusu"/>
          <p:cNvSpPr>
            <a:spLocks noGrp="1"/>
          </p:cNvSpPr>
          <p:nvPr>
            <p:ph idx="1"/>
          </p:nvPr>
        </p:nvSpPr>
        <p:spPr>
          <a:xfrm>
            <a:off x="107504" y="1268760"/>
            <a:ext cx="9036496" cy="5452715"/>
          </a:xfrm>
        </p:spPr>
        <p:txBody>
          <a:bodyPr>
            <a:noAutofit/>
          </a:bodyPr>
          <a:lstStyle/>
          <a:p>
            <a:r>
              <a:rPr lang="tr-TR" sz="2200" dirty="0" err="1"/>
              <a:t>Kezban</a:t>
            </a:r>
            <a:r>
              <a:rPr lang="tr-TR" sz="2200" dirty="0"/>
              <a:t> ilk bebeğini uzun bir doğumla dünyaya getirmişti ve ailesinden hiç kimsenin yanında olmasına izin verilmemişti. Bebek doğduğunda bir battaniyeye sarılı biçimde kısa bir süre için gösterilmişti. Gözlerinin arasında bir doğum lekesi olduğunu görmüştü. Ardından gece olduğundan bebek odasına götürülmüştü. İzleyen iki beslenmede hemşireler biberonla mama vermişti. </a:t>
            </a:r>
            <a:r>
              <a:rPr lang="tr-TR" sz="2200" dirty="0" err="1"/>
              <a:t>Kezban’nin</a:t>
            </a:r>
            <a:r>
              <a:rPr lang="tr-TR" sz="2200" dirty="0"/>
              <a:t> bebeği ertesi sabah, doğumdan 10 saat kadar sonra yanına getirilmişti. </a:t>
            </a:r>
          </a:p>
          <a:p>
            <a:r>
              <a:rPr lang="tr-TR" sz="2200" dirty="0"/>
              <a:t>Hemşire emzirmesini söyler. Her memede üçer dakika emzirmesi söylenir. Hemşire “Meme başında çatlak oluşsun istemezsin değil mi?” diye sorar.  </a:t>
            </a:r>
            <a:r>
              <a:rPr lang="tr-TR" sz="2200" dirty="0" err="1"/>
              <a:t>Kezban</a:t>
            </a:r>
            <a:r>
              <a:rPr lang="tr-TR" sz="2200" dirty="0"/>
              <a:t> yatar durumdayken bebeğini alır, ancak hemşire her zaman oturur durumdayken emzirmesi gerektiğini söyler. </a:t>
            </a:r>
            <a:endParaRPr lang="en-US" sz="2200" dirty="0"/>
          </a:p>
          <a:p>
            <a:r>
              <a:rPr lang="tr-TR" sz="2200" dirty="0" err="1"/>
              <a:t>Kezban</a:t>
            </a:r>
            <a:r>
              <a:rPr lang="tr-TR" sz="2200" dirty="0"/>
              <a:t> güçlükle oturur, yastıklar yeterli olmadığından eğilmek zorunda kalır. Doğum yaraları nedeniyle oturmakta güçlük çekmektedir</a:t>
            </a:r>
            <a:r>
              <a:rPr lang="tr-TR" sz="2200" dirty="0" smtClean="0"/>
              <a:t>.</a:t>
            </a:r>
            <a:endParaRPr lang="tr-TR" sz="2200" dirty="0"/>
          </a:p>
        </p:txBody>
      </p:sp>
      <p:sp>
        <p:nvSpPr>
          <p:cNvPr id="4" name="Slayt Numarası Yer Tutucusu 3"/>
          <p:cNvSpPr>
            <a:spLocks noGrp="1"/>
          </p:cNvSpPr>
          <p:nvPr>
            <p:ph type="sldNum" sz="quarter" idx="12"/>
          </p:nvPr>
        </p:nvSpPr>
        <p:spPr/>
        <p:txBody>
          <a:bodyPr/>
          <a:lstStyle/>
          <a:p>
            <a:fld id="{35042A76-95FF-44A4-9819-FCCD372E1DD5}" type="slidenum">
              <a:rPr lang="tr-TR" smtClean="0"/>
              <a:pPr/>
              <a:t>58</a:t>
            </a:fld>
            <a:endParaRPr lang="tr-T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629816"/>
            <a:ext cx="8229600" cy="566936"/>
          </a:xfrm>
        </p:spPr>
        <p:txBody>
          <a:bodyPr>
            <a:normAutofit fontScale="90000"/>
          </a:bodyPr>
          <a:lstStyle/>
          <a:p>
            <a:endParaRPr lang="tr-TR" dirty="0"/>
          </a:p>
        </p:txBody>
      </p:sp>
      <p:sp>
        <p:nvSpPr>
          <p:cNvPr id="3" name="İçerik Yer Tutucusu 2"/>
          <p:cNvSpPr>
            <a:spLocks noGrp="1"/>
          </p:cNvSpPr>
          <p:nvPr>
            <p:ph idx="1"/>
          </p:nvPr>
        </p:nvSpPr>
        <p:spPr>
          <a:xfrm>
            <a:off x="457200" y="1412776"/>
            <a:ext cx="8435280" cy="5040560"/>
          </a:xfrm>
        </p:spPr>
        <p:txBody>
          <a:bodyPr>
            <a:normAutofit fontScale="70000" lnSpcReduction="20000"/>
          </a:bodyPr>
          <a:lstStyle/>
          <a:p>
            <a:r>
              <a:rPr lang="tr-TR" dirty="0"/>
              <a:t>Hemşire bebeği emzirmesi için Kezban’ı yalnız bırakır. Bebeği memeye tutar ve eliyle memeyi bebeğin ağzına doğru iter. Bebek uykuludur ve çok zayıf emer. Kezban, memeleri yumuşak olduğundan, henüz sütünün gelmediğini düşünür.</a:t>
            </a:r>
          </a:p>
          <a:p>
            <a:r>
              <a:rPr lang="tr-TR" dirty="0"/>
              <a:t>Kezban, bebeğin yüzündeki doğum lekesinin, gebeliği sırasında yanlış yaptığı bir şeyden kaynaklanıp kaynaklanmadığını merak etmektedir. Kocasının ve kaynanasının bununla ilgili söyleyeceklerinden dolayı endişelidir. Hemşireler çok meşgul göründüğünden Kezban sık sık soru sormak istememektedir. Ailesinin ziyaretine öğleden sonraya kadar izin verilmemektedir.</a:t>
            </a:r>
          </a:p>
          <a:p>
            <a:r>
              <a:rPr lang="tr-TR" dirty="0"/>
              <a:t>Bir süre sonra hemşire gelir ve bebeği bebek odasına geri götürmek üzere alır.  Birkaç dakika sonra hemşire geri döner ve bebeği tarttığını, yalnızca 25 gram süt almış olduğunu söyleyerek bunun bir emzirme için yeterli olmadığını belirtir. Ayrıca “Bebeğini doğru düzgün besleyemiyorken yarın eve çıkmayı nasıl düşünebilirsin ki?” der.</a:t>
            </a:r>
          </a:p>
          <a:p>
            <a:endParaRPr lang="tr-TR" dirty="0"/>
          </a:p>
        </p:txBody>
      </p:sp>
      <p:sp>
        <p:nvSpPr>
          <p:cNvPr id="4" name="Slayt Numarası Yer Tutucusu 3"/>
          <p:cNvSpPr>
            <a:spLocks noGrp="1"/>
          </p:cNvSpPr>
          <p:nvPr>
            <p:ph type="sldNum" sz="quarter" idx="12"/>
          </p:nvPr>
        </p:nvSpPr>
        <p:spPr/>
        <p:txBody>
          <a:bodyPr/>
          <a:lstStyle/>
          <a:p>
            <a:fld id="{35042A76-95FF-44A4-9819-FCCD372E1DD5}" type="slidenum">
              <a:rPr lang="tr-TR" smtClean="0"/>
              <a:pPr/>
              <a:t>59</a:t>
            </a:fld>
            <a:endParaRPr lang="tr-TR"/>
          </a:p>
        </p:txBody>
      </p:sp>
    </p:spTree>
    <p:extLst>
      <p:ext uri="{BB962C8B-B14F-4D97-AF65-F5344CB8AC3E}">
        <p14:creationId xmlns:p14="http://schemas.microsoft.com/office/powerpoint/2010/main" val="5314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Soru</a:t>
            </a:r>
          </a:p>
        </p:txBody>
      </p:sp>
      <p:sp>
        <p:nvSpPr>
          <p:cNvPr id="3" name="2 İçerik Yer Tutucusu"/>
          <p:cNvSpPr>
            <a:spLocks noGrp="1"/>
          </p:cNvSpPr>
          <p:nvPr>
            <p:ph idx="1"/>
          </p:nvPr>
        </p:nvSpPr>
        <p:spPr/>
        <p:txBody>
          <a:bodyPr/>
          <a:lstStyle/>
          <a:p>
            <a:r>
              <a:rPr lang="tr-TR" dirty="0"/>
              <a:t>Meryem’e anneyle bebeğin aynı odada kalmasının önemini nasıl açıklardınız? </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6</a:t>
            </a:fld>
            <a:endParaRPr lang="tr-T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9816"/>
            <a:ext cx="8229600" cy="854968"/>
          </a:xfrm>
        </p:spPr>
        <p:txBody>
          <a:bodyPr>
            <a:normAutofit/>
          </a:bodyPr>
          <a:lstStyle/>
          <a:p>
            <a:r>
              <a:rPr lang="tr-TR" dirty="0"/>
              <a:t>Olası yanıtlar</a:t>
            </a:r>
          </a:p>
        </p:txBody>
      </p:sp>
      <p:sp>
        <p:nvSpPr>
          <p:cNvPr id="3" name="2 İçerik Yer Tutucusu"/>
          <p:cNvSpPr>
            <a:spLocks noGrp="1"/>
          </p:cNvSpPr>
          <p:nvPr>
            <p:ph idx="1"/>
          </p:nvPr>
        </p:nvSpPr>
        <p:spPr>
          <a:xfrm>
            <a:off x="457200" y="1844824"/>
            <a:ext cx="8229600" cy="4876651"/>
          </a:xfrm>
        </p:spPr>
        <p:txBody>
          <a:bodyPr>
            <a:normAutofit fontScale="55000" lnSpcReduction="20000"/>
          </a:bodyPr>
          <a:lstStyle/>
          <a:p>
            <a:pPr marL="0" indent="0" algn="just">
              <a:buNone/>
            </a:pPr>
            <a:r>
              <a:rPr lang="tr-TR" dirty="0" err="1"/>
              <a:t>Travay</a:t>
            </a:r>
            <a:r>
              <a:rPr lang="tr-TR" dirty="0"/>
              <a:t> sırasında destek olmaması daha uzun bir </a:t>
            </a:r>
            <a:r>
              <a:rPr lang="tr-TR" dirty="0" err="1"/>
              <a:t>travaya</a:t>
            </a:r>
            <a:r>
              <a:rPr lang="tr-TR" dirty="0"/>
              <a:t> yol açarak </a:t>
            </a:r>
            <a:r>
              <a:rPr lang="tr-TR" dirty="0" err="1"/>
              <a:t>Kezban’ın</a:t>
            </a:r>
            <a:r>
              <a:rPr lang="tr-TR" dirty="0"/>
              <a:t> yorulmasıyla ve gerginliğinin artmasıyla sonuçlanmış olabilir.</a:t>
            </a:r>
          </a:p>
          <a:p>
            <a:pPr marL="0" indent="0" algn="just">
              <a:buNone/>
            </a:pPr>
            <a:r>
              <a:rPr lang="tr-TR" dirty="0"/>
              <a:t>Tensel temasın olmaması, </a:t>
            </a:r>
            <a:r>
              <a:rPr lang="tr-TR" dirty="0" err="1"/>
              <a:t>Kezban’ın</a:t>
            </a:r>
            <a:r>
              <a:rPr lang="tr-TR" dirty="0"/>
              <a:t> bebeğiyle zaman geçirememesine yol açmış ve yalnızca onu endişelendiren doğum lekesini </a:t>
            </a:r>
            <a:r>
              <a:rPr lang="tr-TR" dirty="0" err="1"/>
              <a:t>farkedebilmiştir</a:t>
            </a:r>
            <a:r>
              <a:rPr lang="tr-TR" dirty="0"/>
              <a:t>.</a:t>
            </a:r>
          </a:p>
          <a:p>
            <a:pPr algn="just">
              <a:buNone/>
            </a:pPr>
            <a:r>
              <a:rPr lang="tr-TR" dirty="0" err="1"/>
              <a:t>Kezban</a:t>
            </a:r>
            <a:r>
              <a:rPr lang="tr-TR" dirty="0"/>
              <a:t> ve bebeği uzun süre ayrı kalmıştır. Bebeğe biberonla mama verilmiştir. Bebek çok değerli kolostrumu alamamakta, </a:t>
            </a:r>
            <a:r>
              <a:rPr lang="tr-TR" dirty="0" err="1"/>
              <a:t>Kezban’ın</a:t>
            </a:r>
            <a:r>
              <a:rPr lang="tr-TR" dirty="0"/>
              <a:t> da memeleri de süt üretimi için gerekli uyarımı alamamaktadır.</a:t>
            </a:r>
          </a:p>
          <a:p>
            <a:pPr algn="just">
              <a:buNone/>
            </a:pPr>
            <a:r>
              <a:rPr lang="tr-TR" dirty="0" err="1"/>
              <a:t>Kezban’a</a:t>
            </a:r>
            <a:r>
              <a:rPr lang="tr-TR" dirty="0"/>
              <a:t> emzirme için herhangi bir yardım yapılmamıştır. Bebek mama nedeniyle tok ve uykulu olduğundan emmek istememiştir. Hemşire meme hasarı konusunda konuşarak </a:t>
            </a:r>
            <a:r>
              <a:rPr lang="tr-TR" dirty="0" err="1"/>
              <a:t>Kezban’ı</a:t>
            </a:r>
            <a:r>
              <a:rPr lang="tr-TR" dirty="0"/>
              <a:t> kaygılandırmıştır.</a:t>
            </a:r>
          </a:p>
          <a:p>
            <a:pPr algn="just">
              <a:buNone/>
            </a:pPr>
            <a:r>
              <a:rPr lang="tr-TR" dirty="0"/>
              <a:t>Oturarak emzirme </a:t>
            </a:r>
            <a:r>
              <a:rPr lang="tr-TR" dirty="0" err="1"/>
              <a:t>Kezban’ın</a:t>
            </a:r>
            <a:r>
              <a:rPr lang="tr-TR" dirty="0"/>
              <a:t> canının yanmasına yol açmıştır. Bu </a:t>
            </a:r>
            <a:r>
              <a:rPr lang="tr-TR" dirty="0" err="1"/>
              <a:t>oksitosin</a:t>
            </a:r>
            <a:r>
              <a:rPr lang="tr-TR" dirty="0"/>
              <a:t> refleksini engeller. </a:t>
            </a:r>
            <a:r>
              <a:rPr lang="tr-TR" dirty="0" err="1"/>
              <a:t>Kezban’ın</a:t>
            </a:r>
            <a:r>
              <a:rPr lang="tr-TR" dirty="0"/>
              <a:t> yatarak emzirmesine yardım edilmelidir.</a:t>
            </a:r>
          </a:p>
          <a:p>
            <a:pPr algn="just">
              <a:buNone/>
            </a:pPr>
            <a:r>
              <a:rPr lang="tr-TR" dirty="0"/>
              <a:t> </a:t>
            </a:r>
            <a:r>
              <a:rPr lang="tr-TR" dirty="0" err="1"/>
              <a:t>Kezban</a:t>
            </a:r>
            <a:r>
              <a:rPr lang="tr-TR" dirty="0"/>
              <a:t>, hastanede tek başına, yardım edecek kimsesi olmadan kaldığını düşünmekte ve bu da gerginliğini arttırmaktadır.</a:t>
            </a:r>
          </a:p>
          <a:p>
            <a:pPr algn="just">
              <a:buNone/>
            </a:pPr>
            <a:r>
              <a:rPr lang="tr-TR" dirty="0"/>
              <a:t>Hemşire </a:t>
            </a:r>
            <a:r>
              <a:rPr lang="tr-TR" dirty="0" err="1"/>
              <a:t>Kezban’ı</a:t>
            </a:r>
            <a:r>
              <a:rPr lang="tr-TR" dirty="0"/>
              <a:t>, bebeğini besleyemediğini  ve eve gidemeyeceğini söyleyerek korkutmuştu.</a:t>
            </a:r>
          </a:p>
          <a:p>
            <a:pPr algn="just">
              <a:buNone/>
            </a:pPr>
            <a:r>
              <a:rPr lang="tr-TR" dirty="0"/>
              <a:t>Sonuç olarak </a:t>
            </a:r>
            <a:r>
              <a:rPr lang="tr-TR" dirty="0" err="1"/>
              <a:t>Kezban</a:t>
            </a:r>
            <a:r>
              <a:rPr lang="tr-TR" dirty="0"/>
              <a:t> kaygılı, korkmuş, canı yanar ve yalnız bir durumdaydı ve bebeğini  de nasıl besleyeceğini  bilmiyordu.  Olasılıkla eve giderken yeterli süt sağlayamayacağını ve bebeğine mama vermesi gerektiğini düşünecekti.</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60</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Aynı Odada Kalmanın Bebek İçin Önemi</a:t>
            </a:r>
          </a:p>
        </p:txBody>
      </p:sp>
      <p:sp>
        <p:nvSpPr>
          <p:cNvPr id="3" name="2 İçerik Yer Tutucusu"/>
          <p:cNvSpPr>
            <a:spLocks noGrp="1"/>
          </p:cNvSpPr>
          <p:nvPr>
            <p:ph idx="1"/>
          </p:nvPr>
        </p:nvSpPr>
        <p:spPr>
          <a:xfrm>
            <a:off x="457200" y="1772816"/>
            <a:ext cx="8686800" cy="4353347"/>
          </a:xfrm>
        </p:spPr>
        <p:txBody>
          <a:bodyPr>
            <a:normAutofit/>
          </a:bodyPr>
          <a:lstStyle/>
          <a:p>
            <a:r>
              <a:rPr lang="tr-TR" dirty="0"/>
              <a:t>Bebek daha iyi uyur ve </a:t>
            </a:r>
            <a:r>
              <a:rPr lang="tr-TR" dirty="0" smtClean="0"/>
              <a:t>her istediğinde emzirileceğinden daha </a:t>
            </a:r>
            <a:r>
              <a:rPr lang="tr-TR" dirty="0"/>
              <a:t>az ağlar</a:t>
            </a:r>
          </a:p>
          <a:p>
            <a:r>
              <a:rPr lang="tr-TR" dirty="0"/>
              <a:t>Doğum öncesi </a:t>
            </a:r>
            <a:r>
              <a:rPr lang="tr-TR" dirty="0" smtClean="0"/>
              <a:t>anne karnında anneyle </a:t>
            </a:r>
            <a:r>
              <a:rPr lang="tr-TR" dirty="0"/>
              <a:t>bebek </a:t>
            </a:r>
            <a:r>
              <a:rPr lang="tr-TR" dirty="0" smtClean="0"/>
              <a:t>arasında ortak </a:t>
            </a:r>
            <a:r>
              <a:rPr lang="tr-TR" dirty="0"/>
              <a:t>bir uyku ve uyanıklık döngüsü </a:t>
            </a:r>
            <a:r>
              <a:rPr lang="tr-TR" dirty="0" smtClean="0"/>
              <a:t>oluşur. Doğum sonunda aynı odada kalan anne ve bebek bu döngüyü devam ettirir.</a:t>
            </a:r>
            <a:endParaRPr lang="tr-TR" dirty="0"/>
          </a:p>
          <a:p>
            <a:r>
              <a:rPr lang="tr-TR" dirty="0" smtClean="0"/>
              <a:t>Bebek </a:t>
            </a:r>
            <a:r>
              <a:rPr lang="tr-TR" dirty="0"/>
              <a:t>daha az enfeksiyona maruz kalır</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Aynı Odada Kalmanın Anne İçin Önemi</a:t>
            </a:r>
          </a:p>
        </p:txBody>
      </p:sp>
      <p:sp>
        <p:nvSpPr>
          <p:cNvPr id="3" name="2 İçerik Yer Tutucusu"/>
          <p:cNvSpPr>
            <a:spLocks noGrp="1"/>
          </p:cNvSpPr>
          <p:nvPr>
            <p:ph idx="1"/>
          </p:nvPr>
        </p:nvSpPr>
        <p:spPr>
          <a:xfrm>
            <a:off x="457200" y="1844824"/>
            <a:ext cx="8229600" cy="4608512"/>
          </a:xfrm>
        </p:spPr>
        <p:txBody>
          <a:bodyPr>
            <a:normAutofit lnSpcReduction="10000"/>
          </a:bodyPr>
          <a:lstStyle/>
          <a:p>
            <a:r>
              <a:rPr lang="tr-TR" dirty="0" smtClean="0"/>
              <a:t>Bebek anne yanında olduğunda sık sık, her istediğinde emebilme şansı olduğu için beslenmeye </a:t>
            </a:r>
            <a:r>
              <a:rPr lang="tr-TR" dirty="0"/>
              <a:t>yanıtı daha kolay </a:t>
            </a:r>
            <a:r>
              <a:rPr lang="tr-TR" dirty="0" smtClean="0"/>
              <a:t>anlaşılır ve  annenin süt </a:t>
            </a:r>
            <a:r>
              <a:rPr lang="tr-TR" dirty="0"/>
              <a:t>üretimi daha iyi olur</a:t>
            </a:r>
          </a:p>
          <a:p>
            <a:r>
              <a:rPr lang="tr-TR" dirty="0"/>
              <a:t>Annenin bebeğine yetebileceği </a:t>
            </a:r>
            <a:r>
              <a:rPr lang="tr-TR" dirty="0" smtClean="0"/>
              <a:t>konusunda </a:t>
            </a:r>
            <a:r>
              <a:rPr lang="tr-TR" dirty="0"/>
              <a:t>inancı </a:t>
            </a:r>
            <a:r>
              <a:rPr lang="tr-TR" dirty="0" smtClean="0"/>
              <a:t>güçlenir, özgüveni artar</a:t>
            </a:r>
            <a:endParaRPr lang="tr-TR" dirty="0"/>
          </a:p>
          <a:p>
            <a:r>
              <a:rPr lang="tr-TR" dirty="0"/>
              <a:t>Anne bebeğinin iyi olduğunu görür </a:t>
            </a:r>
          </a:p>
          <a:p>
            <a:r>
              <a:rPr lang="tr-TR" dirty="0"/>
              <a:t>Anne bebek bağı daha kolay oluşur</a:t>
            </a:r>
          </a:p>
          <a:p>
            <a:r>
              <a:rPr lang="tr-TR" dirty="0"/>
              <a:t>Emzirme daha kolay başlar ve daha uzun sürer</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Soru</a:t>
            </a:r>
          </a:p>
        </p:txBody>
      </p:sp>
      <p:sp>
        <p:nvSpPr>
          <p:cNvPr id="3" name="2 İçerik Yer Tutucusu"/>
          <p:cNvSpPr>
            <a:spLocks noGrp="1"/>
          </p:cNvSpPr>
          <p:nvPr>
            <p:ph idx="1"/>
          </p:nvPr>
        </p:nvSpPr>
        <p:spPr>
          <a:xfrm>
            <a:off x="467544" y="1628800"/>
            <a:ext cx="8229600" cy="4281339"/>
          </a:xfrm>
        </p:spPr>
        <p:txBody>
          <a:bodyPr/>
          <a:lstStyle/>
          <a:p>
            <a:r>
              <a:rPr lang="tr-TR" dirty="0"/>
              <a:t>Anneyle bebeğin aynı odada kalmasının önündeki engeller neler olabilir?</a:t>
            </a:r>
          </a:p>
          <a:p>
            <a:r>
              <a:rPr lang="tr-TR" dirty="0"/>
              <a:t>Bu engeller için çözüm ne olabilir?</a:t>
            </a:r>
          </a:p>
        </p:txBody>
      </p:sp>
      <p:sp>
        <p:nvSpPr>
          <p:cNvPr id="4" name="Slayt Numarası Yer Tutucusu 3"/>
          <p:cNvSpPr>
            <a:spLocks noGrp="1"/>
          </p:cNvSpPr>
          <p:nvPr>
            <p:ph type="sldNum" sz="quarter" idx="12"/>
          </p:nvPr>
        </p:nvSpPr>
        <p:spPr/>
        <p:txBody>
          <a:bodyPr/>
          <a:lstStyle/>
          <a:p>
            <a:fld id="{35042A76-95FF-44A4-9819-FCCD372E1DD5}" type="slidenum">
              <a:rPr lang="tr-TR" smtClean="0"/>
              <a:pPr/>
              <a:t>9</a:t>
            </a:fld>
            <a:endParaRPr lang="tr-T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3573016"/>
            <a:ext cx="3810000" cy="2857500"/>
          </a:xfrm>
          <a:prstGeom prst="rect">
            <a:avLst/>
          </a:prstGeom>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11361</TotalTime>
  <Words>2279</Words>
  <Application>Microsoft Office PowerPoint</Application>
  <PresentationFormat>Ekran Gösterisi (4:3)</PresentationFormat>
  <Paragraphs>347</Paragraphs>
  <Slides>60</Slides>
  <Notes>34</Notes>
  <HiddenSlides>0</HiddenSlides>
  <MMClips>0</MMClips>
  <ScaleCrop>false</ScaleCrop>
  <HeadingPairs>
    <vt:vector size="4" baseType="variant">
      <vt:variant>
        <vt:lpstr>Tema</vt:lpstr>
      </vt:variant>
      <vt:variant>
        <vt:i4>1</vt:i4>
      </vt:variant>
      <vt:variant>
        <vt:lpstr>Slayt Başlıkları</vt:lpstr>
      </vt:variant>
      <vt:variant>
        <vt:i4>60</vt:i4>
      </vt:variant>
    </vt:vector>
  </HeadingPairs>
  <TitlesOfParts>
    <vt:vector size="61" baseType="lpstr">
      <vt:lpstr>Ofis Teması</vt:lpstr>
      <vt:lpstr>PowerPoint Sunusu</vt:lpstr>
      <vt:lpstr>Öğrenim Hedefleri</vt:lpstr>
      <vt:lpstr>PowerPoint Sunusu</vt:lpstr>
      <vt:lpstr>Anneyle Bebeğin Birlikte Kalması</vt:lpstr>
      <vt:lpstr>Olgu Çalışması: Hemşire ile konuşan anneler</vt:lpstr>
      <vt:lpstr>Soru</vt:lpstr>
      <vt:lpstr>Aynı Odada Kalmanın Bebek İçin Önemi</vt:lpstr>
      <vt:lpstr>Aynı Odada Kalmanın Anne İçin Önemi</vt:lpstr>
      <vt:lpstr>Soru</vt:lpstr>
      <vt:lpstr>Sorunlar ve Çözümleri</vt:lpstr>
      <vt:lpstr>Bebeğe Bakım ya da Girişim</vt:lpstr>
      <vt:lpstr>Bebeğin Gözlenmesi</vt:lpstr>
      <vt:lpstr>Beşik İçin Odada Uygun Alan Olmaması</vt:lpstr>
      <vt:lpstr>Anneyle Bebeğin Bir Nedenden Ayrılması Gerekiyorsa;</vt:lpstr>
      <vt:lpstr>Soru</vt:lpstr>
      <vt:lpstr>2. BEBEK HER İSTEDİĞİNDE  EMZİRME</vt:lpstr>
      <vt:lpstr>Adım 8: Bebeğin Her İstediğinde Emzirilmesi İçin Anneyi Destekleyin</vt:lpstr>
      <vt:lpstr>Soru</vt:lpstr>
      <vt:lpstr>Her İstediğinde Emzirmenin Bebek İçin Yararları</vt:lpstr>
      <vt:lpstr>Her İstediğinde Emzirmenin Anne İçin Yararları </vt:lpstr>
      <vt:lpstr>Soru </vt:lpstr>
      <vt:lpstr>Şimdilik Sakinim Modu</vt:lpstr>
      <vt:lpstr>Erken Acıkma Belirtileri</vt:lpstr>
      <vt:lpstr>Acıkmaya Başladım Acele Et Modu</vt:lpstr>
      <vt:lpstr>Geç acıkma belirtileri</vt:lpstr>
      <vt:lpstr>Geç Kaldın Çok Kızdım Şimdi Modu</vt:lpstr>
      <vt:lpstr>PowerPoint Sunusu</vt:lpstr>
      <vt:lpstr>Acıkma Belirtileri Zamanında Anlaşılamazsa</vt:lpstr>
      <vt:lpstr>Soru</vt:lpstr>
      <vt:lpstr>Tokluk Belirtileri</vt:lpstr>
      <vt:lpstr>Emzirme Davranışları</vt:lpstr>
      <vt:lpstr>Emzirme Davranışları</vt:lpstr>
      <vt:lpstr>İlk birkaç gün</vt:lpstr>
      <vt:lpstr>3. UYKULU BEBEĞİN UYANDIRILMASI VE AĞLAYAN BEBEĞİN SAKİNLEŞTİRİLMESİ</vt:lpstr>
      <vt:lpstr>Uykulu Bebeğin Uyandırılması</vt:lpstr>
      <vt:lpstr>Uykulu Bebeğin Uyandırılması</vt:lpstr>
      <vt:lpstr>Bebeklerde Ağlama</vt:lpstr>
      <vt:lpstr>Sık ağlayan bebek</vt:lpstr>
      <vt:lpstr>Bebeğin olası ağlama nedenleri</vt:lpstr>
      <vt:lpstr>Ağlayan Bebeğin Anneye etkileri</vt:lpstr>
      <vt:lpstr>Anneye Destek Olmak</vt:lpstr>
      <vt:lpstr>Bebeği Rahatlatacak Uygulamalar</vt:lpstr>
      <vt:lpstr>Ağlayan Bebek İçin Öneriler</vt:lpstr>
      <vt:lpstr>Ağlayan Bebek İçin Öneriler</vt:lpstr>
      <vt:lpstr>4. Gereksiz kullanılan Yapay beslenmenin ENGELLENMESİ</vt:lpstr>
      <vt:lpstr>Adım 6</vt:lpstr>
      <vt:lpstr>Soru</vt:lpstr>
      <vt:lpstr>Yapay Beslenmenin Bebek Açısından Sakıncaları</vt:lpstr>
      <vt:lpstr>Yapay beslenmenin Aile Açısından Sakıncaları</vt:lpstr>
      <vt:lpstr>Yapay Besin Vermek İsteyen Anne</vt:lpstr>
      <vt:lpstr>Yapay Besin Öneren Sağlık Çalışanı</vt:lpstr>
      <vt:lpstr>Özel Durumlarda Emzirme</vt:lpstr>
      <vt:lpstr>5. BİBERON VE EMZİĞİN zararları ve ENGELLENMESİ</vt:lpstr>
      <vt:lpstr>Soru</vt:lpstr>
      <vt:lpstr>Emzik ve Biberonun Sakıncaları</vt:lpstr>
      <vt:lpstr>6. TARTIŞMA – Bebeğin ilk yarım/bir saat içinde EMZİRilebilmesi İÇİN şartların düzenlenmesi</vt:lpstr>
      <vt:lpstr>Olgu çalışması</vt:lpstr>
      <vt:lpstr>Olgu çalışması</vt:lpstr>
      <vt:lpstr>PowerPoint Sunusu</vt:lpstr>
      <vt:lpstr>Olası yanıtlar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9</dc:title>
  <dc:creator>tanju</dc:creator>
  <cp:lastModifiedBy>melek</cp:lastModifiedBy>
  <cp:revision>740</cp:revision>
  <dcterms:created xsi:type="dcterms:W3CDTF">2015-08-27T08:47:22Z</dcterms:created>
  <dcterms:modified xsi:type="dcterms:W3CDTF">2016-10-19T09:00:48Z</dcterms:modified>
</cp:coreProperties>
</file>