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comments/comment1.xml" ContentType="application/vnd.openxmlformats-officedocument.presentationml.comments+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4" r:id="rId2"/>
    <p:sldId id="279" r:id="rId3"/>
    <p:sldId id="280" r:id="rId4"/>
    <p:sldId id="281" r:id="rId5"/>
    <p:sldId id="282" r:id="rId6"/>
    <p:sldId id="283" r:id="rId7"/>
    <p:sldId id="284" r:id="rId8"/>
    <p:sldId id="285" r:id="rId9"/>
    <p:sldId id="286" r:id="rId10"/>
    <p:sldId id="287" r:id="rId11"/>
    <p:sldId id="288" r:id="rId12"/>
    <p:sldId id="289"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lek" initials="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03-21T22:31:13.902" idx="2">
    <p:pos x="7131" y="534"/>
    <p:text>Yakın zamanda  gerçekleşmesi ümit edilen ya da mükemmel şartlarda var olduğu düşünülen uygulamalar mevcut durumun gerçekliğini yansıtmaz. Kuruma dışarıdan bir gözlemcinin geldiği düşünülerek, neler bulabileceğini düşünmek gerekir.</p:tex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670E6B-737B-46E8-9C28-2892955B2D18}"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tr-TR"/>
        </a:p>
      </dgm:t>
    </dgm:pt>
    <dgm:pt modelId="{CC6495A2-5C4E-427B-8FDC-DA8AFAA1721F}">
      <dgm:prSet phldrT="[Metin]" custT="1">
        <dgm:style>
          <a:lnRef idx="1">
            <a:schemeClr val="accent3"/>
          </a:lnRef>
          <a:fillRef idx="2">
            <a:schemeClr val="accent3"/>
          </a:fillRef>
          <a:effectRef idx="1">
            <a:schemeClr val="accent3"/>
          </a:effectRef>
          <a:fontRef idx="minor">
            <a:schemeClr val="dk1"/>
          </a:fontRef>
        </dgm:style>
      </dgm:prSet>
      <dgm:spPr>
        <a:ln/>
      </dgm:spPr>
      <dgm:t>
        <a:bodyPr/>
        <a:lstStyle/>
        <a:p>
          <a:pPr algn="just"/>
          <a:r>
            <a:rPr lang="tr-TR" sz="2000" b="0" dirty="0">
              <a:solidFill>
                <a:schemeClr val="tx1"/>
              </a:solidFill>
            </a:rPr>
            <a:t>Bebek Dostu Hastane yıllık KKD</a:t>
          </a:r>
        </a:p>
      </dgm:t>
    </dgm:pt>
    <dgm:pt modelId="{5BA5E82C-9A1A-454C-91CB-78401EF0CB61}" type="parTrans" cxnId="{1EA11077-A542-4C3A-9156-A39955F0DF27}">
      <dgm:prSet/>
      <dgm:spPr/>
      <dgm:t>
        <a:bodyPr/>
        <a:lstStyle/>
        <a:p>
          <a:endParaRPr lang="tr-TR"/>
        </a:p>
      </dgm:t>
    </dgm:pt>
    <dgm:pt modelId="{114DACE9-7F2B-437F-BF5F-240BF3EF656B}" type="sibTrans" cxnId="{1EA11077-A542-4C3A-9156-A39955F0DF27}">
      <dgm:prSet/>
      <dgm:spPr>
        <a:solidFill>
          <a:schemeClr val="accent6">
            <a:lumMod val="20000"/>
            <a:lumOff val="80000"/>
            <a:alpha val="89804"/>
          </a:schemeClr>
        </a:solidFill>
        <a:ln>
          <a:solidFill>
            <a:schemeClr val="bg1">
              <a:lumMod val="50000"/>
              <a:alpha val="90000"/>
            </a:schemeClr>
          </a:solidFill>
        </a:ln>
      </dgm:spPr>
      <dgm:t>
        <a:bodyPr/>
        <a:lstStyle/>
        <a:p>
          <a:endParaRPr lang="tr-TR">
            <a:solidFill>
              <a:schemeClr val="tx1"/>
            </a:solidFill>
          </a:endParaRPr>
        </a:p>
      </dgm:t>
    </dgm:pt>
    <dgm:pt modelId="{766C1855-B05D-46C7-985E-0F2EE6400384}">
      <dgm:prSet phldrT="[Metin]" custT="1">
        <dgm:style>
          <a:lnRef idx="1">
            <a:schemeClr val="accent6"/>
          </a:lnRef>
          <a:fillRef idx="2">
            <a:schemeClr val="accent6"/>
          </a:fillRef>
          <a:effectRef idx="1">
            <a:schemeClr val="accent6"/>
          </a:effectRef>
          <a:fontRef idx="minor">
            <a:schemeClr val="dk1"/>
          </a:fontRef>
        </dgm:style>
      </dgm:prSet>
      <dgm:spPr>
        <a:ln/>
      </dgm:spPr>
      <dgm:t>
        <a:bodyPr/>
        <a:lstStyle/>
        <a:p>
          <a:pPr algn="just"/>
          <a:r>
            <a:rPr lang="tr-TR" sz="2000" dirty="0">
              <a:solidFill>
                <a:schemeClr val="tx1"/>
              </a:solidFill>
            </a:rPr>
            <a:t>İlin </a:t>
          </a:r>
          <a:r>
            <a:rPr lang="tr-TR" sz="2000" dirty="0" smtClean="0">
              <a:solidFill>
                <a:schemeClr val="tx1"/>
              </a:solidFill>
            </a:rPr>
            <a:t>Sağlık </a:t>
          </a:r>
          <a:r>
            <a:rPr lang="tr-TR" sz="2000" dirty="0">
              <a:solidFill>
                <a:schemeClr val="tx1"/>
              </a:solidFill>
            </a:rPr>
            <a:t>Müdürlüklerince 2 yılda bir KKD </a:t>
          </a:r>
        </a:p>
      </dgm:t>
    </dgm:pt>
    <dgm:pt modelId="{2812AA65-DD19-4704-9EBF-C2E7C4F9B611}" type="parTrans" cxnId="{CA8073E5-CE25-435E-8C79-A0A2CDE28DAC}">
      <dgm:prSet/>
      <dgm:spPr/>
      <dgm:t>
        <a:bodyPr/>
        <a:lstStyle/>
        <a:p>
          <a:endParaRPr lang="tr-TR"/>
        </a:p>
      </dgm:t>
    </dgm:pt>
    <dgm:pt modelId="{97F6962E-0447-4A1B-819E-2E89805FCCBF}" type="sibTrans" cxnId="{CA8073E5-CE25-435E-8C79-A0A2CDE28DAC}">
      <dgm:prSet/>
      <dgm:spPr>
        <a:solidFill>
          <a:schemeClr val="accent6">
            <a:lumMod val="20000"/>
            <a:lumOff val="80000"/>
            <a:alpha val="90000"/>
          </a:schemeClr>
        </a:solidFill>
        <a:ln>
          <a:solidFill>
            <a:schemeClr val="bg1">
              <a:lumMod val="50000"/>
              <a:alpha val="90000"/>
            </a:schemeClr>
          </a:solidFill>
        </a:ln>
      </dgm:spPr>
      <dgm:t>
        <a:bodyPr/>
        <a:lstStyle/>
        <a:p>
          <a:endParaRPr lang="tr-TR"/>
        </a:p>
      </dgm:t>
    </dgm:pt>
    <dgm:pt modelId="{D70BDD98-AA4E-4AC5-9F19-AA10EE12930B}">
      <dgm:prSet phldrT="[Metin]" custT="1">
        <dgm:style>
          <a:lnRef idx="1">
            <a:schemeClr val="accent2"/>
          </a:lnRef>
          <a:fillRef idx="2">
            <a:schemeClr val="accent2"/>
          </a:fillRef>
          <a:effectRef idx="1">
            <a:schemeClr val="accent2"/>
          </a:effectRef>
          <a:fontRef idx="minor">
            <a:schemeClr val="dk1"/>
          </a:fontRef>
        </dgm:style>
      </dgm:prSet>
      <dgm:spPr>
        <a:ln/>
      </dgm:spPr>
      <dgm:t>
        <a:bodyPr/>
        <a:lstStyle/>
        <a:p>
          <a:pPr algn="just"/>
          <a:r>
            <a:rPr lang="tr-TR" sz="2000" dirty="0" smtClean="0">
              <a:solidFill>
                <a:schemeClr val="tx1"/>
              </a:solidFill>
            </a:rPr>
            <a:t>Halk </a:t>
          </a:r>
          <a:r>
            <a:rPr lang="tr-TR" sz="2000" dirty="0">
              <a:solidFill>
                <a:schemeClr val="tx1"/>
              </a:solidFill>
            </a:rPr>
            <a:t>Sağlığı </a:t>
          </a:r>
          <a:r>
            <a:rPr lang="tr-TR" sz="2000" dirty="0" smtClean="0">
              <a:solidFill>
                <a:schemeClr val="tx1"/>
              </a:solidFill>
            </a:rPr>
            <a:t>Genel Müdürlüğüne 6 </a:t>
          </a:r>
          <a:r>
            <a:rPr lang="tr-TR" sz="2000" dirty="0">
              <a:solidFill>
                <a:schemeClr val="tx1"/>
              </a:solidFill>
            </a:rPr>
            <a:t>ayda bir değerlendirilen kuruluşların durumu hakkında bilgi verilmesi</a:t>
          </a:r>
        </a:p>
      </dgm:t>
    </dgm:pt>
    <dgm:pt modelId="{5A457B96-C639-4B4F-BD6B-C0E37B849265}" type="parTrans" cxnId="{48E8FF9C-1F91-4FB5-8A4F-749DBAA0247E}">
      <dgm:prSet/>
      <dgm:spPr/>
      <dgm:t>
        <a:bodyPr/>
        <a:lstStyle/>
        <a:p>
          <a:endParaRPr lang="tr-TR"/>
        </a:p>
      </dgm:t>
    </dgm:pt>
    <dgm:pt modelId="{3BF61FBE-CA5E-4700-AFBD-5572FA009FB8}" type="sibTrans" cxnId="{48E8FF9C-1F91-4FB5-8A4F-749DBAA0247E}">
      <dgm:prSet/>
      <dgm:spPr>
        <a:solidFill>
          <a:schemeClr val="accent6">
            <a:lumMod val="20000"/>
            <a:lumOff val="80000"/>
            <a:alpha val="90000"/>
          </a:schemeClr>
        </a:solidFill>
        <a:ln>
          <a:solidFill>
            <a:schemeClr val="bg1">
              <a:lumMod val="50000"/>
              <a:alpha val="90000"/>
            </a:schemeClr>
          </a:solidFill>
        </a:ln>
      </dgm:spPr>
      <dgm:t>
        <a:bodyPr/>
        <a:lstStyle/>
        <a:p>
          <a:endParaRPr lang="tr-TR"/>
        </a:p>
      </dgm:t>
    </dgm:pt>
    <dgm:pt modelId="{2D36FF79-D577-426D-B5EF-F3B58EAD2387}">
      <dgm:prSet phldrT="[Metin]" custT="1">
        <dgm:style>
          <a:lnRef idx="1">
            <a:schemeClr val="accent4"/>
          </a:lnRef>
          <a:fillRef idx="2">
            <a:schemeClr val="accent4"/>
          </a:fillRef>
          <a:effectRef idx="1">
            <a:schemeClr val="accent4"/>
          </a:effectRef>
          <a:fontRef idx="minor">
            <a:schemeClr val="dk1"/>
          </a:fontRef>
        </dgm:style>
      </dgm:prSet>
      <dgm:spPr>
        <a:ln/>
      </dgm:spPr>
      <dgm:t>
        <a:bodyPr/>
        <a:lstStyle/>
        <a:p>
          <a:pPr algn="just"/>
          <a:r>
            <a:rPr lang="tr-TR" sz="2000" dirty="0">
              <a:solidFill>
                <a:schemeClr val="tx1"/>
              </a:solidFill>
            </a:rPr>
            <a:t>5 yılda bir Ulusal Değerlendirme=</a:t>
          </a:r>
          <a:r>
            <a:rPr lang="tr-TR" sz="2000" dirty="0">
              <a:solidFill>
                <a:srgbClr val="FF0000"/>
              </a:solidFill>
            </a:rPr>
            <a:t>Yeniden Dış (Ulusal) Değerlendirme</a:t>
          </a:r>
          <a:r>
            <a:rPr lang="tr-TR" sz="2000" dirty="0">
              <a:solidFill>
                <a:schemeClr val="tx1"/>
              </a:solidFill>
            </a:rPr>
            <a:t> </a:t>
          </a:r>
        </a:p>
      </dgm:t>
    </dgm:pt>
    <dgm:pt modelId="{BE48DCAD-AD7C-404E-9E5C-CC1A62B63EAE}" type="parTrans" cxnId="{1577EBF6-4E1D-4B43-9747-E580FB725156}">
      <dgm:prSet/>
      <dgm:spPr/>
      <dgm:t>
        <a:bodyPr/>
        <a:lstStyle/>
        <a:p>
          <a:endParaRPr lang="tr-TR"/>
        </a:p>
      </dgm:t>
    </dgm:pt>
    <dgm:pt modelId="{DD39711C-87D0-49E7-A05F-D8173B0C44A3}" type="sibTrans" cxnId="{1577EBF6-4E1D-4B43-9747-E580FB725156}">
      <dgm:prSet/>
      <dgm:spPr/>
      <dgm:t>
        <a:bodyPr/>
        <a:lstStyle/>
        <a:p>
          <a:endParaRPr lang="tr-TR"/>
        </a:p>
      </dgm:t>
    </dgm:pt>
    <dgm:pt modelId="{ABB8AA5B-EEE3-401B-80D9-C849A35EBEB7}" type="pres">
      <dgm:prSet presAssocID="{F4670E6B-737B-46E8-9C28-2892955B2D18}" presName="outerComposite" presStyleCnt="0">
        <dgm:presLayoutVars>
          <dgm:chMax val="5"/>
          <dgm:dir/>
          <dgm:resizeHandles val="exact"/>
        </dgm:presLayoutVars>
      </dgm:prSet>
      <dgm:spPr/>
      <dgm:t>
        <a:bodyPr/>
        <a:lstStyle/>
        <a:p>
          <a:endParaRPr lang="tr-TR"/>
        </a:p>
      </dgm:t>
    </dgm:pt>
    <dgm:pt modelId="{91274BBF-4900-413B-939B-B6BDEEE22DDD}" type="pres">
      <dgm:prSet presAssocID="{F4670E6B-737B-46E8-9C28-2892955B2D18}" presName="dummyMaxCanvas" presStyleCnt="0">
        <dgm:presLayoutVars/>
      </dgm:prSet>
      <dgm:spPr/>
    </dgm:pt>
    <dgm:pt modelId="{F6AD0801-C095-4B84-B729-20BBD28ECA94}" type="pres">
      <dgm:prSet presAssocID="{F4670E6B-737B-46E8-9C28-2892955B2D18}" presName="FourNodes_1" presStyleLbl="node1" presStyleIdx="0" presStyleCnt="4" custLinFactNeighborX="-1344" custLinFactNeighborY="-37426">
        <dgm:presLayoutVars>
          <dgm:bulletEnabled val="1"/>
        </dgm:presLayoutVars>
      </dgm:prSet>
      <dgm:spPr/>
      <dgm:t>
        <a:bodyPr/>
        <a:lstStyle/>
        <a:p>
          <a:endParaRPr lang="tr-TR"/>
        </a:p>
      </dgm:t>
    </dgm:pt>
    <dgm:pt modelId="{8772FD54-CC44-4153-9709-784774535E3E}" type="pres">
      <dgm:prSet presAssocID="{F4670E6B-737B-46E8-9C28-2892955B2D18}" presName="FourNodes_2" presStyleLbl="node1" presStyleIdx="1" presStyleCnt="4">
        <dgm:presLayoutVars>
          <dgm:bulletEnabled val="1"/>
        </dgm:presLayoutVars>
      </dgm:prSet>
      <dgm:spPr/>
      <dgm:t>
        <a:bodyPr/>
        <a:lstStyle/>
        <a:p>
          <a:endParaRPr lang="tr-TR"/>
        </a:p>
      </dgm:t>
    </dgm:pt>
    <dgm:pt modelId="{437B3119-3A7B-4950-8A6C-92B8375ECC5D}" type="pres">
      <dgm:prSet presAssocID="{F4670E6B-737B-46E8-9C28-2892955B2D18}" presName="FourNodes_3" presStyleLbl="node1" presStyleIdx="2" presStyleCnt="4">
        <dgm:presLayoutVars>
          <dgm:bulletEnabled val="1"/>
        </dgm:presLayoutVars>
      </dgm:prSet>
      <dgm:spPr/>
      <dgm:t>
        <a:bodyPr/>
        <a:lstStyle/>
        <a:p>
          <a:endParaRPr lang="tr-TR"/>
        </a:p>
      </dgm:t>
    </dgm:pt>
    <dgm:pt modelId="{70593167-1138-457F-BE56-30F1C8231737}" type="pres">
      <dgm:prSet presAssocID="{F4670E6B-737B-46E8-9C28-2892955B2D18}" presName="FourNodes_4" presStyleLbl="node1" presStyleIdx="3" presStyleCnt="4">
        <dgm:presLayoutVars>
          <dgm:bulletEnabled val="1"/>
        </dgm:presLayoutVars>
      </dgm:prSet>
      <dgm:spPr/>
      <dgm:t>
        <a:bodyPr/>
        <a:lstStyle/>
        <a:p>
          <a:endParaRPr lang="tr-TR"/>
        </a:p>
      </dgm:t>
    </dgm:pt>
    <dgm:pt modelId="{32F4C49D-D91D-412D-922A-396BB5256196}" type="pres">
      <dgm:prSet presAssocID="{F4670E6B-737B-46E8-9C28-2892955B2D18}" presName="FourConn_1-2" presStyleLbl="fgAccFollowNode1" presStyleIdx="0" presStyleCnt="3">
        <dgm:presLayoutVars>
          <dgm:bulletEnabled val="1"/>
        </dgm:presLayoutVars>
      </dgm:prSet>
      <dgm:spPr/>
      <dgm:t>
        <a:bodyPr/>
        <a:lstStyle/>
        <a:p>
          <a:endParaRPr lang="tr-TR"/>
        </a:p>
      </dgm:t>
    </dgm:pt>
    <dgm:pt modelId="{1FD8F0CB-7F17-424F-A972-445FC0E526E0}" type="pres">
      <dgm:prSet presAssocID="{F4670E6B-737B-46E8-9C28-2892955B2D18}" presName="FourConn_2-3" presStyleLbl="fgAccFollowNode1" presStyleIdx="1" presStyleCnt="3">
        <dgm:presLayoutVars>
          <dgm:bulletEnabled val="1"/>
        </dgm:presLayoutVars>
      </dgm:prSet>
      <dgm:spPr/>
      <dgm:t>
        <a:bodyPr/>
        <a:lstStyle/>
        <a:p>
          <a:endParaRPr lang="tr-TR"/>
        </a:p>
      </dgm:t>
    </dgm:pt>
    <dgm:pt modelId="{CC78103A-9F5F-4138-B224-9BDC2C8751F1}" type="pres">
      <dgm:prSet presAssocID="{F4670E6B-737B-46E8-9C28-2892955B2D18}" presName="FourConn_3-4" presStyleLbl="fgAccFollowNode1" presStyleIdx="2" presStyleCnt="3">
        <dgm:presLayoutVars>
          <dgm:bulletEnabled val="1"/>
        </dgm:presLayoutVars>
      </dgm:prSet>
      <dgm:spPr/>
      <dgm:t>
        <a:bodyPr/>
        <a:lstStyle/>
        <a:p>
          <a:endParaRPr lang="tr-TR"/>
        </a:p>
      </dgm:t>
    </dgm:pt>
    <dgm:pt modelId="{875CFAB9-443F-4951-BF74-B9FC040E20E7}" type="pres">
      <dgm:prSet presAssocID="{F4670E6B-737B-46E8-9C28-2892955B2D18}" presName="FourNodes_1_text" presStyleLbl="node1" presStyleIdx="3" presStyleCnt="4">
        <dgm:presLayoutVars>
          <dgm:bulletEnabled val="1"/>
        </dgm:presLayoutVars>
      </dgm:prSet>
      <dgm:spPr/>
      <dgm:t>
        <a:bodyPr/>
        <a:lstStyle/>
        <a:p>
          <a:endParaRPr lang="tr-TR"/>
        </a:p>
      </dgm:t>
    </dgm:pt>
    <dgm:pt modelId="{F0CFCCCE-D41B-49DF-BCCD-2895A6305F46}" type="pres">
      <dgm:prSet presAssocID="{F4670E6B-737B-46E8-9C28-2892955B2D18}" presName="FourNodes_2_text" presStyleLbl="node1" presStyleIdx="3" presStyleCnt="4">
        <dgm:presLayoutVars>
          <dgm:bulletEnabled val="1"/>
        </dgm:presLayoutVars>
      </dgm:prSet>
      <dgm:spPr/>
      <dgm:t>
        <a:bodyPr/>
        <a:lstStyle/>
        <a:p>
          <a:endParaRPr lang="tr-TR"/>
        </a:p>
      </dgm:t>
    </dgm:pt>
    <dgm:pt modelId="{BB7CA427-18E5-420E-88F1-97F46CEE6909}" type="pres">
      <dgm:prSet presAssocID="{F4670E6B-737B-46E8-9C28-2892955B2D18}" presName="FourNodes_3_text" presStyleLbl="node1" presStyleIdx="3" presStyleCnt="4">
        <dgm:presLayoutVars>
          <dgm:bulletEnabled val="1"/>
        </dgm:presLayoutVars>
      </dgm:prSet>
      <dgm:spPr/>
      <dgm:t>
        <a:bodyPr/>
        <a:lstStyle/>
        <a:p>
          <a:endParaRPr lang="tr-TR"/>
        </a:p>
      </dgm:t>
    </dgm:pt>
    <dgm:pt modelId="{7F98AB31-8059-4597-9904-C7324301F368}" type="pres">
      <dgm:prSet presAssocID="{F4670E6B-737B-46E8-9C28-2892955B2D18}" presName="FourNodes_4_text" presStyleLbl="node1" presStyleIdx="3" presStyleCnt="4">
        <dgm:presLayoutVars>
          <dgm:bulletEnabled val="1"/>
        </dgm:presLayoutVars>
      </dgm:prSet>
      <dgm:spPr/>
      <dgm:t>
        <a:bodyPr/>
        <a:lstStyle/>
        <a:p>
          <a:endParaRPr lang="tr-TR"/>
        </a:p>
      </dgm:t>
    </dgm:pt>
  </dgm:ptLst>
  <dgm:cxnLst>
    <dgm:cxn modelId="{B9B57A02-A54E-4AAB-AD6B-B6BFEF5D328C}" type="presOf" srcId="{CC6495A2-5C4E-427B-8FDC-DA8AFAA1721F}" destId="{F6AD0801-C095-4B84-B729-20BBD28ECA94}" srcOrd="0" destOrd="0" presId="urn:microsoft.com/office/officeart/2005/8/layout/vProcess5"/>
    <dgm:cxn modelId="{3351647D-D65D-4974-BBA2-A4CC1284A67F}" type="presOf" srcId="{114DACE9-7F2B-437F-BF5F-240BF3EF656B}" destId="{32F4C49D-D91D-412D-922A-396BB5256196}" srcOrd="0" destOrd="0" presId="urn:microsoft.com/office/officeart/2005/8/layout/vProcess5"/>
    <dgm:cxn modelId="{54190DB8-0EB8-4F97-BCB8-92BA04126745}" type="presOf" srcId="{D70BDD98-AA4E-4AC5-9F19-AA10EE12930B}" destId="{BB7CA427-18E5-420E-88F1-97F46CEE6909}" srcOrd="1" destOrd="0" presId="urn:microsoft.com/office/officeart/2005/8/layout/vProcess5"/>
    <dgm:cxn modelId="{CA8073E5-CE25-435E-8C79-A0A2CDE28DAC}" srcId="{F4670E6B-737B-46E8-9C28-2892955B2D18}" destId="{766C1855-B05D-46C7-985E-0F2EE6400384}" srcOrd="1" destOrd="0" parTransId="{2812AA65-DD19-4704-9EBF-C2E7C4F9B611}" sibTransId="{97F6962E-0447-4A1B-819E-2E89805FCCBF}"/>
    <dgm:cxn modelId="{21661513-EA2B-40C4-AB4B-07A10665E4D3}" type="presOf" srcId="{D70BDD98-AA4E-4AC5-9F19-AA10EE12930B}" destId="{437B3119-3A7B-4950-8A6C-92B8375ECC5D}" srcOrd="0" destOrd="0" presId="urn:microsoft.com/office/officeart/2005/8/layout/vProcess5"/>
    <dgm:cxn modelId="{8FF6DEBC-7270-4306-A940-53E875B19DCB}" type="presOf" srcId="{766C1855-B05D-46C7-985E-0F2EE6400384}" destId="{F0CFCCCE-D41B-49DF-BCCD-2895A6305F46}" srcOrd="1" destOrd="0" presId="urn:microsoft.com/office/officeart/2005/8/layout/vProcess5"/>
    <dgm:cxn modelId="{28934095-6613-452B-B6EA-90517774A290}" type="presOf" srcId="{F4670E6B-737B-46E8-9C28-2892955B2D18}" destId="{ABB8AA5B-EEE3-401B-80D9-C849A35EBEB7}" srcOrd="0" destOrd="0" presId="urn:microsoft.com/office/officeart/2005/8/layout/vProcess5"/>
    <dgm:cxn modelId="{48E8FF9C-1F91-4FB5-8A4F-749DBAA0247E}" srcId="{F4670E6B-737B-46E8-9C28-2892955B2D18}" destId="{D70BDD98-AA4E-4AC5-9F19-AA10EE12930B}" srcOrd="2" destOrd="0" parTransId="{5A457B96-C639-4B4F-BD6B-C0E37B849265}" sibTransId="{3BF61FBE-CA5E-4700-AFBD-5572FA009FB8}"/>
    <dgm:cxn modelId="{D4F44757-5157-42B8-B7E9-3318016E08F0}" type="presOf" srcId="{2D36FF79-D577-426D-B5EF-F3B58EAD2387}" destId="{7F98AB31-8059-4597-9904-C7324301F368}" srcOrd="1" destOrd="0" presId="urn:microsoft.com/office/officeart/2005/8/layout/vProcess5"/>
    <dgm:cxn modelId="{153CC006-3A82-432A-B7E9-1ABF9903C177}" type="presOf" srcId="{3BF61FBE-CA5E-4700-AFBD-5572FA009FB8}" destId="{CC78103A-9F5F-4138-B224-9BDC2C8751F1}" srcOrd="0" destOrd="0" presId="urn:microsoft.com/office/officeart/2005/8/layout/vProcess5"/>
    <dgm:cxn modelId="{1C26E542-5356-43AF-8760-94BC54658AA5}" type="presOf" srcId="{766C1855-B05D-46C7-985E-0F2EE6400384}" destId="{8772FD54-CC44-4153-9709-784774535E3E}" srcOrd="0" destOrd="0" presId="urn:microsoft.com/office/officeart/2005/8/layout/vProcess5"/>
    <dgm:cxn modelId="{1EA11077-A542-4C3A-9156-A39955F0DF27}" srcId="{F4670E6B-737B-46E8-9C28-2892955B2D18}" destId="{CC6495A2-5C4E-427B-8FDC-DA8AFAA1721F}" srcOrd="0" destOrd="0" parTransId="{5BA5E82C-9A1A-454C-91CB-78401EF0CB61}" sibTransId="{114DACE9-7F2B-437F-BF5F-240BF3EF656B}"/>
    <dgm:cxn modelId="{77AB1A23-B03B-4A8C-B8BD-16819C274E54}" type="presOf" srcId="{2D36FF79-D577-426D-B5EF-F3B58EAD2387}" destId="{70593167-1138-457F-BE56-30F1C8231737}" srcOrd="0" destOrd="0" presId="urn:microsoft.com/office/officeart/2005/8/layout/vProcess5"/>
    <dgm:cxn modelId="{2E9B53FE-0F9E-40BB-A2DB-AF8284A35503}" type="presOf" srcId="{97F6962E-0447-4A1B-819E-2E89805FCCBF}" destId="{1FD8F0CB-7F17-424F-A972-445FC0E526E0}" srcOrd="0" destOrd="0" presId="urn:microsoft.com/office/officeart/2005/8/layout/vProcess5"/>
    <dgm:cxn modelId="{1577EBF6-4E1D-4B43-9747-E580FB725156}" srcId="{F4670E6B-737B-46E8-9C28-2892955B2D18}" destId="{2D36FF79-D577-426D-B5EF-F3B58EAD2387}" srcOrd="3" destOrd="0" parTransId="{BE48DCAD-AD7C-404E-9E5C-CC1A62B63EAE}" sibTransId="{DD39711C-87D0-49E7-A05F-D8173B0C44A3}"/>
    <dgm:cxn modelId="{84029413-AC68-4BF2-9AB1-D12CBC0CE078}" type="presOf" srcId="{CC6495A2-5C4E-427B-8FDC-DA8AFAA1721F}" destId="{875CFAB9-443F-4951-BF74-B9FC040E20E7}" srcOrd="1" destOrd="0" presId="urn:microsoft.com/office/officeart/2005/8/layout/vProcess5"/>
    <dgm:cxn modelId="{985E82C3-928C-4E0B-BBB4-3AFAF30A2473}" type="presParOf" srcId="{ABB8AA5B-EEE3-401B-80D9-C849A35EBEB7}" destId="{91274BBF-4900-413B-939B-B6BDEEE22DDD}" srcOrd="0" destOrd="0" presId="urn:microsoft.com/office/officeart/2005/8/layout/vProcess5"/>
    <dgm:cxn modelId="{83A32766-4978-48AD-8A6B-12AAD161A814}" type="presParOf" srcId="{ABB8AA5B-EEE3-401B-80D9-C849A35EBEB7}" destId="{F6AD0801-C095-4B84-B729-20BBD28ECA94}" srcOrd="1" destOrd="0" presId="urn:microsoft.com/office/officeart/2005/8/layout/vProcess5"/>
    <dgm:cxn modelId="{E8299756-175C-47A2-A95D-0BA0E986666B}" type="presParOf" srcId="{ABB8AA5B-EEE3-401B-80D9-C849A35EBEB7}" destId="{8772FD54-CC44-4153-9709-784774535E3E}" srcOrd="2" destOrd="0" presId="urn:microsoft.com/office/officeart/2005/8/layout/vProcess5"/>
    <dgm:cxn modelId="{8D28349B-2F23-4C91-9FB9-552AF0546E0B}" type="presParOf" srcId="{ABB8AA5B-EEE3-401B-80D9-C849A35EBEB7}" destId="{437B3119-3A7B-4950-8A6C-92B8375ECC5D}" srcOrd="3" destOrd="0" presId="urn:microsoft.com/office/officeart/2005/8/layout/vProcess5"/>
    <dgm:cxn modelId="{0C99408A-6570-4CE6-938E-E6C14CAD7EB9}" type="presParOf" srcId="{ABB8AA5B-EEE3-401B-80D9-C849A35EBEB7}" destId="{70593167-1138-457F-BE56-30F1C8231737}" srcOrd="4" destOrd="0" presId="urn:microsoft.com/office/officeart/2005/8/layout/vProcess5"/>
    <dgm:cxn modelId="{B5E31C33-3D17-4453-8D1E-41328FCD8E5D}" type="presParOf" srcId="{ABB8AA5B-EEE3-401B-80D9-C849A35EBEB7}" destId="{32F4C49D-D91D-412D-922A-396BB5256196}" srcOrd="5" destOrd="0" presId="urn:microsoft.com/office/officeart/2005/8/layout/vProcess5"/>
    <dgm:cxn modelId="{45A38768-AB6E-4738-836C-AC88190FE86F}" type="presParOf" srcId="{ABB8AA5B-EEE3-401B-80D9-C849A35EBEB7}" destId="{1FD8F0CB-7F17-424F-A972-445FC0E526E0}" srcOrd="6" destOrd="0" presId="urn:microsoft.com/office/officeart/2005/8/layout/vProcess5"/>
    <dgm:cxn modelId="{9BE20756-FD09-4C44-8394-C3756B2A3CF0}" type="presParOf" srcId="{ABB8AA5B-EEE3-401B-80D9-C849A35EBEB7}" destId="{CC78103A-9F5F-4138-B224-9BDC2C8751F1}" srcOrd="7" destOrd="0" presId="urn:microsoft.com/office/officeart/2005/8/layout/vProcess5"/>
    <dgm:cxn modelId="{98623836-CDF8-446F-B798-71A3CA46D472}" type="presParOf" srcId="{ABB8AA5B-EEE3-401B-80D9-C849A35EBEB7}" destId="{875CFAB9-443F-4951-BF74-B9FC040E20E7}" srcOrd="8" destOrd="0" presId="urn:microsoft.com/office/officeart/2005/8/layout/vProcess5"/>
    <dgm:cxn modelId="{7273775A-5048-440F-B7AC-443F217C86AC}" type="presParOf" srcId="{ABB8AA5B-EEE3-401B-80D9-C849A35EBEB7}" destId="{F0CFCCCE-D41B-49DF-BCCD-2895A6305F46}" srcOrd="9" destOrd="0" presId="urn:microsoft.com/office/officeart/2005/8/layout/vProcess5"/>
    <dgm:cxn modelId="{FBE128B7-9DEB-4B50-AA47-22BB458FBE19}" type="presParOf" srcId="{ABB8AA5B-EEE3-401B-80D9-C849A35EBEB7}" destId="{BB7CA427-18E5-420E-88F1-97F46CEE6909}" srcOrd="10" destOrd="0" presId="urn:microsoft.com/office/officeart/2005/8/layout/vProcess5"/>
    <dgm:cxn modelId="{87A93DD6-C1AC-4332-BF63-2DD94FC164E7}" type="presParOf" srcId="{ABB8AA5B-EEE3-401B-80D9-C849A35EBEB7}" destId="{7F98AB31-8059-4597-9904-C7324301F368}" srcOrd="11" destOrd="0" presId="urn:microsoft.com/office/officeart/2005/8/layout/v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AD0801-C095-4B84-B729-20BBD28ECA94}">
      <dsp:nvSpPr>
        <dsp:cNvPr id="0" name=""/>
        <dsp:cNvSpPr/>
      </dsp:nvSpPr>
      <dsp:spPr>
        <a:xfrm>
          <a:off x="0" y="0"/>
          <a:ext cx="6279097" cy="998030"/>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tr-TR" sz="2000" b="0" kern="1200" dirty="0">
              <a:solidFill>
                <a:schemeClr val="tx1"/>
              </a:solidFill>
            </a:rPr>
            <a:t>Bebek Dostu Hastane yıllık KKD</a:t>
          </a:r>
        </a:p>
      </dsp:txBody>
      <dsp:txXfrm>
        <a:off x="29231" y="29231"/>
        <a:ext cx="5117811" cy="939568"/>
      </dsp:txXfrm>
    </dsp:sp>
    <dsp:sp modelId="{8772FD54-CC44-4153-9709-784774535E3E}">
      <dsp:nvSpPr>
        <dsp:cNvPr id="0" name=""/>
        <dsp:cNvSpPr/>
      </dsp:nvSpPr>
      <dsp:spPr>
        <a:xfrm>
          <a:off x="525874" y="1179491"/>
          <a:ext cx="6279097" cy="998030"/>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tr-TR" sz="2000" kern="1200" dirty="0">
              <a:solidFill>
                <a:schemeClr val="tx1"/>
              </a:solidFill>
            </a:rPr>
            <a:t>İlin </a:t>
          </a:r>
          <a:r>
            <a:rPr lang="tr-TR" sz="2000" kern="1200" dirty="0" smtClean="0">
              <a:solidFill>
                <a:schemeClr val="tx1"/>
              </a:solidFill>
            </a:rPr>
            <a:t>Sağlık </a:t>
          </a:r>
          <a:r>
            <a:rPr lang="tr-TR" sz="2000" kern="1200" dirty="0">
              <a:solidFill>
                <a:schemeClr val="tx1"/>
              </a:solidFill>
            </a:rPr>
            <a:t>Müdürlüklerince 2 yılda bir KKD </a:t>
          </a:r>
        </a:p>
      </dsp:txBody>
      <dsp:txXfrm>
        <a:off x="555105" y="1208722"/>
        <a:ext cx="5046041" cy="939568"/>
      </dsp:txXfrm>
    </dsp:sp>
    <dsp:sp modelId="{437B3119-3A7B-4950-8A6C-92B8375ECC5D}">
      <dsp:nvSpPr>
        <dsp:cNvPr id="0" name=""/>
        <dsp:cNvSpPr/>
      </dsp:nvSpPr>
      <dsp:spPr>
        <a:xfrm>
          <a:off x="1043899" y="2358982"/>
          <a:ext cx="6279097" cy="998030"/>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tr-TR" sz="2000" kern="1200" dirty="0" smtClean="0">
              <a:solidFill>
                <a:schemeClr val="tx1"/>
              </a:solidFill>
            </a:rPr>
            <a:t>Halk </a:t>
          </a:r>
          <a:r>
            <a:rPr lang="tr-TR" sz="2000" kern="1200" dirty="0">
              <a:solidFill>
                <a:schemeClr val="tx1"/>
              </a:solidFill>
            </a:rPr>
            <a:t>Sağlığı </a:t>
          </a:r>
          <a:r>
            <a:rPr lang="tr-TR" sz="2000" kern="1200" dirty="0" smtClean="0">
              <a:solidFill>
                <a:schemeClr val="tx1"/>
              </a:solidFill>
            </a:rPr>
            <a:t>Genel Müdürlüğüne 6 </a:t>
          </a:r>
          <a:r>
            <a:rPr lang="tr-TR" sz="2000" kern="1200" dirty="0">
              <a:solidFill>
                <a:schemeClr val="tx1"/>
              </a:solidFill>
            </a:rPr>
            <a:t>ayda bir değerlendirilen kuruluşların durumu hakkında bilgi verilmesi</a:t>
          </a:r>
        </a:p>
      </dsp:txBody>
      <dsp:txXfrm>
        <a:off x="1073130" y="2388213"/>
        <a:ext cx="5053889" cy="939568"/>
      </dsp:txXfrm>
    </dsp:sp>
    <dsp:sp modelId="{70593167-1138-457F-BE56-30F1C8231737}">
      <dsp:nvSpPr>
        <dsp:cNvPr id="0" name=""/>
        <dsp:cNvSpPr/>
      </dsp:nvSpPr>
      <dsp:spPr>
        <a:xfrm>
          <a:off x="1569774" y="3538473"/>
          <a:ext cx="6279097" cy="998030"/>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tr-TR" sz="2000" kern="1200" dirty="0">
              <a:solidFill>
                <a:schemeClr val="tx1"/>
              </a:solidFill>
            </a:rPr>
            <a:t>5 yılda bir Ulusal Değerlendirme=</a:t>
          </a:r>
          <a:r>
            <a:rPr lang="tr-TR" sz="2000" kern="1200" dirty="0">
              <a:solidFill>
                <a:srgbClr val="FF0000"/>
              </a:solidFill>
            </a:rPr>
            <a:t>Yeniden Dış (Ulusal) Değerlendirme</a:t>
          </a:r>
          <a:r>
            <a:rPr lang="tr-TR" sz="2000" kern="1200" dirty="0">
              <a:solidFill>
                <a:schemeClr val="tx1"/>
              </a:solidFill>
            </a:rPr>
            <a:t> </a:t>
          </a:r>
        </a:p>
      </dsp:txBody>
      <dsp:txXfrm>
        <a:off x="1599005" y="3567704"/>
        <a:ext cx="5046041" cy="939568"/>
      </dsp:txXfrm>
    </dsp:sp>
    <dsp:sp modelId="{32F4C49D-D91D-412D-922A-396BB5256196}">
      <dsp:nvSpPr>
        <dsp:cNvPr id="0" name=""/>
        <dsp:cNvSpPr/>
      </dsp:nvSpPr>
      <dsp:spPr>
        <a:xfrm>
          <a:off x="5630377" y="764400"/>
          <a:ext cx="648720" cy="648720"/>
        </a:xfrm>
        <a:prstGeom prst="downArrow">
          <a:avLst>
            <a:gd name="adj1" fmla="val 55000"/>
            <a:gd name="adj2" fmla="val 45000"/>
          </a:avLst>
        </a:prstGeom>
        <a:solidFill>
          <a:schemeClr val="accent6">
            <a:lumMod val="20000"/>
            <a:lumOff val="80000"/>
            <a:alpha val="89804"/>
          </a:schemeClr>
        </a:solidFill>
        <a:ln w="25400" cap="flat" cmpd="sng" algn="ctr">
          <a:solidFill>
            <a:schemeClr val="bg1">
              <a:lumMod val="5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tr-TR" sz="2900" kern="1200">
            <a:solidFill>
              <a:schemeClr val="tx1"/>
            </a:solidFill>
          </a:endParaRPr>
        </a:p>
      </dsp:txBody>
      <dsp:txXfrm>
        <a:off x="5776339" y="764400"/>
        <a:ext cx="356796" cy="488162"/>
      </dsp:txXfrm>
    </dsp:sp>
    <dsp:sp modelId="{1FD8F0CB-7F17-424F-A972-445FC0E526E0}">
      <dsp:nvSpPr>
        <dsp:cNvPr id="0" name=""/>
        <dsp:cNvSpPr/>
      </dsp:nvSpPr>
      <dsp:spPr>
        <a:xfrm>
          <a:off x="6156251" y="1943891"/>
          <a:ext cx="648720" cy="648720"/>
        </a:xfrm>
        <a:prstGeom prst="downArrow">
          <a:avLst>
            <a:gd name="adj1" fmla="val 55000"/>
            <a:gd name="adj2" fmla="val 45000"/>
          </a:avLst>
        </a:prstGeom>
        <a:solidFill>
          <a:schemeClr val="accent6">
            <a:lumMod val="20000"/>
            <a:lumOff val="80000"/>
            <a:alpha val="90000"/>
          </a:schemeClr>
        </a:solidFill>
        <a:ln w="25400" cap="flat" cmpd="sng" algn="ctr">
          <a:solidFill>
            <a:schemeClr val="bg1">
              <a:lumMod val="5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tr-TR" sz="2900" kern="1200"/>
        </a:p>
      </dsp:txBody>
      <dsp:txXfrm>
        <a:off x="6302213" y="1943891"/>
        <a:ext cx="356796" cy="488162"/>
      </dsp:txXfrm>
    </dsp:sp>
    <dsp:sp modelId="{CC78103A-9F5F-4138-B224-9BDC2C8751F1}">
      <dsp:nvSpPr>
        <dsp:cNvPr id="0" name=""/>
        <dsp:cNvSpPr/>
      </dsp:nvSpPr>
      <dsp:spPr>
        <a:xfrm>
          <a:off x="6674277" y="3123383"/>
          <a:ext cx="648720" cy="648720"/>
        </a:xfrm>
        <a:prstGeom prst="downArrow">
          <a:avLst>
            <a:gd name="adj1" fmla="val 55000"/>
            <a:gd name="adj2" fmla="val 45000"/>
          </a:avLst>
        </a:prstGeom>
        <a:solidFill>
          <a:schemeClr val="accent6">
            <a:lumMod val="20000"/>
            <a:lumOff val="80000"/>
            <a:alpha val="90000"/>
          </a:schemeClr>
        </a:solidFill>
        <a:ln w="25400" cap="flat" cmpd="sng" algn="ctr">
          <a:solidFill>
            <a:schemeClr val="bg1">
              <a:lumMod val="5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tr-TR" sz="2900" kern="1200"/>
        </a:p>
      </dsp:txBody>
      <dsp:txXfrm>
        <a:off x="6820239" y="3123383"/>
        <a:ext cx="356796" cy="4881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570937-8292-419C-96BC-089D59F23AD2}" type="datetimeFigureOut">
              <a:rPr lang="tr-TR" smtClean="0"/>
              <a:pPr/>
              <a:t>18.02.2019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54602B-7142-4F50-BF4F-EA5B79EABC02}" type="slidenum">
              <a:rPr lang="tr-TR" smtClean="0"/>
              <a:pPr/>
              <a:t>‹#›</a:t>
            </a:fld>
            <a:endParaRPr lang="tr-TR"/>
          </a:p>
        </p:txBody>
      </p:sp>
    </p:spTree>
    <p:extLst>
      <p:ext uri="{BB962C8B-B14F-4D97-AF65-F5344CB8AC3E}">
        <p14:creationId xmlns:p14="http://schemas.microsoft.com/office/powerpoint/2010/main" xmlns="" val="3733237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143000" y="685800"/>
            <a:ext cx="4572000" cy="3429000"/>
          </a:xfrm>
        </p:spPr>
      </p:sp>
      <p:sp>
        <p:nvSpPr>
          <p:cNvPr id="3" name="Not Yer Tutucusu 2"/>
          <p:cNvSpPr>
            <a:spLocks noGrp="1"/>
          </p:cNvSpPr>
          <p:nvPr>
            <p:ph type="body" idx="1"/>
          </p:nvPr>
        </p:nvSpPr>
        <p:spPr/>
        <p:txBody>
          <a:bodyPr/>
          <a:lstStyle/>
          <a:p>
            <a:pPr algn="just">
              <a:lnSpc>
                <a:spcPct val="102000"/>
              </a:lnSpc>
              <a:spcBef>
                <a:spcPts val="550"/>
              </a:spcBef>
              <a:buFont typeface="Arial" panose="020B0604020202020204" pitchFamily="34" charset="0"/>
              <a:buChar char="•"/>
            </a:pPr>
            <a:r>
              <a:rPr lang="tr-TR" altLang="tr-TR" sz="1200" b="0" dirty="0" smtClean="0">
                <a:latin typeface="Calibri" panose="020F0502020204030204" pitchFamily="34" charset="0"/>
              </a:rPr>
              <a:t>Emzirmeyen annelerin desteklenmesi: Emzirme için bilinçli seçimler yapan veya medikal nedenlerden dolayı emziremeyen kadınlara yeterli destek sağlandığından emin olunmasına yardımcı olması için eklenmiştir.</a:t>
            </a:r>
          </a:p>
          <a:p>
            <a:pPr algn="just">
              <a:lnSpc>
                <a:spcPct val="102000"/>
              </a:lnSpc>
              <a:spcBef>
                <a:spcPts val="550"/>
              </a:spcBef>
              <a:buFont typeface="Arial" panose="020B0604020202020204" pitchFamily="34" charset="0"/>
              <a:buChar char="•"/>
            </a:pPr>
            <a:r>
              <a:rPr lang="tr-TR" altLang="tr-TR" sz="1200" b="0" dirty="0" smtClean="0">
                <a:latin typeface="Calibri" panose="020F0502020204030204" pitchFamily="34" charset="0"/>
              </a:rPr>
              <a:t>Kodun Güçlendirilmesi: </a:t>
            </a:r>
            <a:r>
              <a:rPr lang="tr-TR" altLang="tr-TR" sz="1200" dirty="0" smtClean="0"/>
              <a:t>Kodun tüm sağlık kuruluşlarında devam ettirilmesi ve emzirmeyen annelere desteği de içermesi</a:t>
            </a:r>
          </a:p>
          <a:p>
            <a:pPr algn="just">
              <a:lnSpc>
                <a:spcPct val="102000"/>
              </a:lnSpc>
              <a:spcBef>
                <a:spcPts val="550"/>
              </a:spcBef>
              <a:buFont typeface="Arial" panose="020B0604020202020204" pitchFamily="34" charset="0"/>
              <a:buChar char="•"/>
            </a:pPr>
            <a:r>
              <a:rPr lang="tr-TR" altLang="tr-TR" sz="1200" b="0" dirty="0" smtClean="0">
                <a:latin typeface="Calibri" panose="020F0502020204030204" pitchFamily="34" charset="0"/>
              </a:rPr>
              <a:t>Anne Dostu Bakımın Desteklenmesi: Uygulamalarda anne dostu doğuma yer verilmesi ve bu hizmetin hastalara verilmesini sağlamak için eklenmiştir. Bu uygulamalar annelerin fiziksel ve psikolojik sağlığı ile emzirme dâhil olmak üzere çocuklarının yaşama başlangıç kalitesini arttırması açısından önemlidir.</a:t>
            </a:r>
          </a:p>
          <a:p>
            <a:pPr algn="just">
              <a:lnSpc>
                <a:spcPct val="102000"/>
              </a:lnSpc>
              <a:spcBef>
                <a:spcPts val="550"/>
              </a:spcBef>
              <a:buFont typeface="Arial" panose="020B0604020202020204" pitchFamily="34" charset="0"/>
              <a:buChar char="•"/>
            </a:pPr>
            <a:r>
              <a:rPr lang="tr-TR" altLang="tr-TR" sz="1200" b="0" dirty="0" smtClean="0">
                <a:latin typeface="Calibri" panose="020F0502020204030204" pitchFamily="34" charset="0"/>
              </a:rPr>
              <a:t>HIV-pozitif annelerin desteklenmesi: HIV pozitif annelere ve bebeklerine yeterli destek sağlandığından emin olunması için </a:t>
            </a:r>
            <a:r>
              <a:rPr lang="tr-TR" altLang="tr-TR" sz="1200" b="0" dirty="0" err="1" smtClean="0">
                <a:latin typeface="Calibri" panose="020F0502020204030204" pitchFamily="34" charset="0"/>
              </a:rPr>
              <a:t>opsiyonel</a:t>
            </a:r>
            <a:r>
              <a:rPr lang="tr-TR" altLang="tr-TR" sz="1200" b="0" dirty="0" smtClean="0">
                <a:latin typeface="Calibri" panose="020F0502020204030204" pitchFamily="34" charset="0"/>
              </a:rPr>
              <a:t> yeni Küresel Kriter olarak eklenmiştir.</a:t>
            </a:r>
          </a:p>
          <a:p>
            <a:endParaRPr lang="tr-TR" dirty="0"/>
          </a:p>
        </p:txBody>
      </p:sp>
      <p:sp>
        <p:nvSpPr>
          <p:cNvPr id="4" name="Slayt Numarası Yer Tutucusu 3"/>
          <p:cNvSpPr>
            <a:spLocks noGrp="1"/>
          </p:cNvSpPr>
          <p:nvPr>
            <p:ph type="sldNum" sz="quarter" idx="10"/>
          </p:nvPr>
        </p:nvSpPr>
        <p:spPr/>
        <p:txBody>
          <a:bodyPr/>
          <a:lstStyle/>
          <a:p>
            <a:fld id="{60293C9B-88E3-4707-B43A-344FCC1596BA}" type="slidenum">
              <a:rPr lang="tr-TR" altLang="tr-TR" smtClean="0"/>
              <a:pPr/>
              <a:t>2</a:t>
            </a:fld>
            <a:endParaRPr lang="tr-TR" altLang="tr-TR"/>
          </a:p>
        </p:txBody>
      </p:sp>
    </p:spTree>
    <p:extLst>
      <p:ext uri="{BB962C8B-B14F-4D97-AF65-F5344CB8AC3E}">
        <p14:creationId xmlns:p14="http://schemas.microsoft.com/office/powerpoint/2010/main" xmlns="" val="4255211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ayt Görüntüsü Yer Tutucusu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9939" name="Not Yer Tutucusu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buFontTx/>
              <a:buChar char="•"/>
            </a:pPr>
            <a:r>
              <a:rPr lang="tr-TR" altLang="tr-TR" dirty="0" smtClean="0"/>
              <a:t>Form normal bir güne göre doldurulmalıdır. Yakın zamanda  gerçekleşmesi ümit edilen ya da mükemmel şartlarda var olduğu düşünülen uygulamalar mevcut durumu göstermez. Kuruma dışarıdan bir gözlemcinin geldiği varsayılarak değerlendirmek gerekir.</a:t>
            </a:r>
          </a:p>
          <a:p>
            <a:pPr marL="171450" indent="-171450" eaLnBrk="1" hangingPunct="1">
              <a:buFontTx/>
              <a:buChar char="•"/>
            </a:pPr>
            <a:r>
              <a:rPr lang="tr-TR" altLang="tr-TR" dirty="0" smtClean="0"/>
              <a:t>Katılımcılar formu doldurduktan sonra slayttaki ana başlıklar açıklanır.</a:t>
            </a:r>
          </a:p>
          <a:p>
            <a:pPr marL="171450" indent="-171450" eaLnBrk="1" hangingPunct="1">
              <a:buFontTx/>
              <a:buChar char="•"/>
            </a:pPr>
            <a:r>
              <a:rPr lang="tr-TR" altLang="tr-TR" dirty="0" smtClean="0"/>
              <a:t>Hastane bir kez hangi uygulamaların destekleyici hangilerinin olmadığını görürse, daha destekleyici hizmetleri sağlayan bir eylem planı yapabilir</a:t>
            </a:r>
          </a:p>
          <a:p>
            <a:pPr marL="171450" indent="-171450" eaLnBrk="1" hangingPunct="1">
              <a:buFontTx/>
              <a:buChar char="•"/>
            </a:pPr>
            <a:r>
              <a:rPr lang="tr-TR" altLang="tr-TR" dirty="0" smtClean="0"/>
              <a:t>Zaman çizelgesi olan bir planlama projenin ilerlemesi için önemlidir.</a:t>
            </a:r>
          </a:p>
          <a:p>
            <a:pPr marL="171450" indent="-171450" eaLnBrk="1" hangingPunct="1">
              <a:buFontTx/>
              <a:buChar char="•"/>
            </a:pPr>
            <a:r>
              <a:rPr lang="tr-TR" altLang="tr-TR" dirty="0" smtClean="0"/>
              <a:t>6.Madde: Bu asıl önemli nokta !!! AÇIKLAMASI: Kurumlarda tüm sağlık personeli yılda bir yapılan değerlendirmeler ile konunun önemi ve şartları konusunda bilgi ve beceri kazanır.</a:t>
            </a:r>
          </a:p>
          <a:p>
            <a:pPr marL="171450" indent="-171450" eaLnBrk="1" hangingPunct="1">
              <a:buFontTx/>
              <a:buChar char="•"/>
            </a:pPr>
            <a:endParaRPr lang="tr-TR" altLang="tr-TR" dirty="0" smtClean="0"/>
          </a:p>
          <a:p>
            <a:pPr marL="171450" indent="-171450" eaLnBrk="1" hangingPunct="1">
              <a:buFontTx/>
              <a:buChar char="•"/>
            </a:pPr>
            <a:endParaRPr lang="tr-TR" altLang="tr-TR" dirty="0" smtClean="0"/>
          </a:p>
        </p:txBody>
      </p:sp>
      <p:sp>
        <p:nvSpPr>
          <p:cNvPr id="39940" name="Slayt Numarası Yer Tutucus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0119A21-9C69-4FBE-A356-A141D60097D2}" type="slidenum">
              <a:rPr lang="tr-TR" altLang="tr-TR"/>
              <a:pPr>
                <a:spcBef>
                  <a:spcPct val="0"/>
                </a:spcBef>
              </a:pPr>
              <a:t>4</a:t>
            </a:fld>
            <a:endParaRPr lang="tr-TR" alt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ayt Görüntüsü Yer Tutucusu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0179" name="Not Yer Tutucusu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tr-TR" altLang="tr-TR" smtClean="0"/>
              <a:t>Dış değerlendirme ekibi bebek dostu hastane/kuruluş kararını vermez. </a:t>
            </a:r>
          </a:p>
          <a:p>
            <a:pPr eaLnBrk="1" hangingPunct="1"/>
            <a:endParaRPr lang="tr-TR" altLang="tr-TR" smtClean="0"/>
          </a:p>
        </p:txBody>
      </p:sp>
      <p:sp>
        <p:nvSpPr>
          <p:cNvPr id="50180" name="Slayt Numarası Yer Tutucus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326377B4-1930-469C-8606-D29577A72FD6}" type="slidenum">
              <a:rPr lang="tr-TR" altLang="tr-TR"/>
              <a:pPr>
                <a:spcBef>
                  <a:spcPct val="0"/>
                </a:spcBef>
              </a:pPr>
              <a:t>9</a:t>
            </a:fld>
            <a:endParaRPr lang="tr-TR" alt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ayt Görüntüsü Yer Tutucusu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2227" name="Not Yer Tutucusu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tr-TR" altLang="tr-TR" smtClean="0"/>
              <a:t>Bebek Dostu unvanın sürdürülebilirliğinin sağlanması ve geliştirilmesi için belli bir sistematikte devam etmek gerekmektedir. </a:t>
            </a:r>
          </a:p>
          <a:p>
            <a:pPr eaLnBrk="1" hangingPunct="1"/>
            <a:endParaRPr lang="tr-TR" altLang="tr-TR" smtClean="0"/>
          </a:p>
          <a:p>
            <a:pPr eaLnBrk="1" hangingPunct="1"/>
            <a:endParaRPr lang="tr-TR" altLang="tr-TR" smtClean="0"/>
          </a:p>
          <a:p>
            <a:pPr eaLnBrk="1" hangingPunct="1"/>
            <a:r>
              <a:rPr lang="tr-TR" altLang="tr-TR" smtClean="0"/>
              <a:t>3. Aşamanın açıklaması: kurumun açılıp kapanması, isim değişikliği, bina değişikliği, bebek dostu uygulamalar ile ilgili sorunlar gibi</a:t>
            </a:r>
          </a:p>
        </p:txBody>
      </p:sp>
      <p:sp>
        <p:nvSpPr>
          <p:cNvPr id="52228" name="Slayt Numarası Yer Tutucus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5CA43B46-219B-4330-A2D8-F5C3DEC4ECA9}" type="slidenum">
              <a:rPr lang="tr-TR" altLang="tr-TR"/>
              <a:pPr>
                <a:spcBef>
                  <a:spcPct val="0"/>
                </a:spcBef>
              </a:pPr>
              <a:t>10</a:t>
            </a:fld>
            <a:endParaRPr lang="tr-TR" alt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ayt Görüntüsü Yer Tutucusu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0419" name="Not Yer Tutucusu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p>
        </p:txBody>
      </p:sp>
      <p:sp>
        <p:nvSpPr>
          <p:cNvPr id="60420" name="Slayt Numarası Yer Tutucus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36945BDB-762E-4809-9999-74EB8094518E}" type="slidenum">
              <a:rPr lang="tr-TR" altLang="tr-TR"/>
              <a:pPr>
                <a:spcBef>
                  <a:spcPct val="0"/>
                </a:spcBef>
              </a:pPr>
              <a:t>11</a:t>
            </a:fld>
            <a:endParaRPr lang="tr-TR" alt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7"/>
            <a:ext cx="7772400" cy="1470025"/>
          </a:xfrm>
        </p:spPr>
        <p:txBody>
          <a:bodyPr/>
          <a:lstStyle/>
          <a:p>
            <a:r>
              <a:rPr lang="tr-TR" dirty="0"/>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lvl1pPr>
              <a:defRPr/>
            </a:lvl1pPr>
          </a:lstStyle>
          <a:p>
            <a:pPr>
              <a:defRPr/>
            </a:pPr>
            <a:fld id="{10F8B288-2A25-4847-8C9C-299161F73DFC}" type="datetime1">
              <a:rPr lang="tr-TR" smtClean="0">
                <a:solidFill>
                  <a:prstClr val="black">
                    <a:tint val="75000"/>
                  </a:prstClr>
                </a:solidFill>
              </a:rPr>
              <a:pPr>
                <a:defRPr/>
              </a:pPr>
              <a:t>18.02.2019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BB8B542E-E118-428F-9D9B-A3403CB593CE}" type="slidenum">
              <a:rPr lang="tr-TR" altLang="tr-TR"/>
              <a:pPr>
                <a:defRPr/>
              </a:pPr>
              <a:t>‹#›</a:t>
            </a:fld>
            <a:endParaRPr lang="tr-TR" altLang="tr-TR"/>
          </a:p>
        </p:txBody>
      </p:sp>
    </p:spTree>
    <p:extLst>
      <p:ext uri="{BB962C8B-B14F-4D97-AF65-F5344CB8AC3E}">
        <p14:creationId xmlns:p14="http://schemas.microsoft.com/office/powerpoint/2010/main" xmlns="" val="2098365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CC94CF32-AB63-4C6D-A97A-A8605FE58917}" type="datetime1">
              <a:rPr lang="tr-TR" smtClean="0">
                <a:solidFill>
                  <a:prstClr val="black">
                    <a:tint val="75000"/>
                  </a:prstClr>
                </a:solidFill>
              </a:rPr>
              <a:pPr>
                <a:defRPr/>
              </a:pPr>
              <a:t>18.02.2019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C99EA6A6-FBDC-4E1E-AD93-27C628EC6F7D}" type="slidenum">
              <a:rPr lang="tr-TR" altLang="tr-TR"/>
              <a:pPr>
                <a:defRPr/>
              </a:pPr>
              <a:t>‹#›</a:t>
            </a:fld>
            <a:endParaRPr lang="tr-TR" altLang="tr-TR"/>
          </a:p>
        </p:txBody>
      </p:sp>
    </p:spTree>
    <p:extLst>
      <p:ext uri="{BB962C8B-B14F-4D97-AF65-F5344CB8AC3E}">
        <p14:creationId xmlns:p14="http://schemas.microsoft.com/office/powerpoint/2010/main" xmlns="" val="190689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0"/>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40"/>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65842221-DC2E-4243-874B-0ED1F32683A3}" type="datetime1">
              <a:rPr lang="tr-TR" smtClean="0">
                <a:solidFill>
                  <a:prstClr val="black">
                    <a:tint val="75000"/>
                  </a:prstClr>
                </a:solidFill>
              </a:rPr>
              <a:pPr>
                <a:defRPr/>
              </a:pPr>
              <a:t>18.02.2019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910B1AB8-1C3F-4B6D-BC5C-5C9D5DBCFB4B}" type="slidenum">
              <a:rPr lang="tr-TR" altLang="tr-TR"/>
              <a:pPr>
                <a:defRPr/>
              </a:pPr>
              <a:t>‹#›</a:t>
            </a:fld>
            <a:endParaRPr lang="tr-TR" altLang="tr-TR"/>
          </a:p>
        </p:txBody>
      </p:sp>
    </p:spTree>
    <p:extLst>
      <p:ext uri="{BB962C8B-B14F-4D97-AF65-F5344CB8AC3E}">
        <p14:creationId xmlns:p14="http://schemas.microsoft.com/office/powerpoint/2010/main" xmlns="" val="3048292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62998E1D-C014-4215-934A-5064008AF384}" type="datetime1">
              <a:rPr lang="tr-TR" smtClean="0">
                <a:solidFill>
                  <a:prstClr val="black">
                    <a:tint val="75000"/>
                  </a:prstClr>
                </a:solidFill>
              </a:rPr>
              <a:pPr>
                <a:defRPr/>
              </a:pPr>
              <a:t>18.02.2019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74D60F7B-E7F6-4182-B3CE-10143C9A9822}" type="slidenum">
              <a:rPr lang="tr-TR" altLang="tr-TR"/>
              <a:pPr>
                <a:defRPr/>
              </a:pPr>
              <a:t>‹#›</a:t>
            </a:fld>
            <a:endParaRPr lang="tr-TR" altLang="tr-TR"/>
          </a:p>
        </p:txBody>
      </p:sp>
    </p:spTree>
    <p:extLst>
      <p:ext uri="{BB962C8B-B14F-4D97-AF65-F5344CB8AC3E}">
        <p14:creationId xmlns:p14="http://schemas.microsoft.com/office/powerpoint/2010/main" xmlns="" val="3024855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2"/>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6750A325-2C71-47B7-9991-3CCCC4D97F20}" type="datetime1">
              <a:rPr lang="tr-TR" smtClean="0">
                <a:solidFill>
                  <a:prstClr val="black">
                    <a:tint val="75000"/>
                  </a:prstClr>
                </a:solidFill>
              </a:rPr>
              <a:pPr>
                <a:defRPr/>
              </a:pPr>
              <a:t>18.02.2019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9C1D835F-3D0F-4B69-A958-C1AFB034A138}" type="slidenum">
              <a:rPr lang="tr-TR" altLang="tr-TR"/>
              <a:pPr>
                <a:defRPr/>
              </a:pPr>
              <a:t>‹#›</a:t>
            </a:fld>
            <a:endParaRPr lang="tr-TR" altLang="tr-TR"/>
          </a:p>
        </p:txBody>
      </p:sp>
    </p:spTree>
    <p:extLst>
      <p:ext uri="{BB962C8B-B14F-4D97-AF65-F5344CB8AC3E}">
        <p14:creationId xmlns:p14="http://schemas.microsoft.com/office/powerpoint/2010/main" xmlns="" val="22440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789612"/>
            <a:ext cx="4038600" cy="433655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789612"/>
            <a:ext cx="4038600" cy="433655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3 Veri Yer Tutucusu"/>
          <p:cNvSpPr>
            <a:spLocks noGrp="1"/>
          </p:cNvSpPr>
          <p:nvPr>
            <p:ph type="dt" sz="half" idx="10"/>
          </p:nvPr>
        </p:nvSpPr>
        <p:spPr/>
        <p:txBody>
          <a:bodyPr/>
          <a:lstStyle>
            <a:lvl1pPr>
              <a:defRPr/>
            </a:lvl1pPr>
          </a:lstStyle>
          <a:p>
            <a:pPr>
              <a:defRPr/>
            </a:pPr>
            <a:fld id="{395A7C8E-0E89-4011-9A1A-DFE1382DE197}" type="datetime1">
              <a:rPr lang="tr-TR" smtClean="0">
                <a:solidFill>
                  <a:prstClr val="black">
                    <a:tint val="75000"/>
                  </a:prstClr>
                </a:solidFill>
              </a:rPr>
              <a:pPr>
                <a:defRPr/>
              </a:pPr>
              <a:t>18.02.2019</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77AAF86C-F6DA-4162-BF21-875E0B4C82EB}" type="slidenum">
              <a:rPr lang="tr-TR" altLang="tr-TR"/>
              <a:pPr>
                <a:defRPr/>
              </a:pPr>
              <a:t>‹#›</a:t>
            </a:fld>
            <a:endParaRPr lang="tr-TR" altLang="tr-TR"/>
          </a:p>
        </p:txBody>
      </p:sp>
    </p:spTree>
    <p:extLst>
      <p:ext uri="{BB962C8B-B14F-4D97-AF65-F5344CB8AC3E}">
        <p14:creationId xmlns:p14="http://schemas.microsoft.com/office/powerpoint/2010/main" xmlns="" val="4201258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3 Veri Yer Tutucusu"/>
          <p:cNvSpPr>
            <a:spLocks noGrp="1"/>
          </p:cNvSpPr>
          <p:nvPr>
            <p:ph type="dt" sz="half" idx="10"/>
          </p:nvPr>
        </p:nvSpPr>
        <p:spPr/>
        <p:txBody>
          <a:bodyPr/>
          <a:lstStyle>
            <a:lvl1pPr>
              <a:defRPr/>
            </a:lvl1pPr>
          </a:lstStyle>
          <a:p>
            <a:pPr>
              <a:defRPr/>
            </a:pPr>
            <a:fld id="{B6138C3A-4C7C-472B-BBEB-532F6B5BFA42}" type="datetime1">
              <a:rPr lang="tr-TR" smtClean="0">
                <a:solidFill>
                  <a:prstClr val="black">
                    <a:tint val="75000"/>
                  </a:prstClr>
                </a:solidFill>
              </a:rPr>
              <a:pPr>
                <a:defRPr/>
              </a:pPr>
              <a:t>18.02.2019</a:t>
            </a:fld>
            <a:endParaRPr lang="tr-TR">
              <a:solidFill>
                <a:prstClr val="black">
                  <a:tint val="75000"/>
                </a:prstClr>
              </a:solidFill>
            </a:endParaRPr>
          </a:p>
        </p:txBody>
      </p:sp>
      <p:sp>
        <p:nvSpPr>
          <p:cNvPr id="8"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9" name="5 Slayt Numarası Yer Tutucusu"/>
          <p:cNvSpPr>
            <a:spLocks noGrp="1"/>
          </p:cNvSpPr>
          <p:nvPr>
            <p:ph type="sldNum" sz="quarter" idx="12"/>
          </p:nvPr>
        </p:nvSpPr>
        <p:spPr/>
        <p:txBody>
          <a:bodyPr/>
          <a:lstStyle>
            <a:lvl1pPr>
              <a:defRPr/>
            </a:lvl1pPr>
          </a:lstStyle>
          <a:p>
            <a:pPr>
              <a:defRPr/>
            </a:pPr>
            <a:fld id="{10244FE7-24D0-40FD-BA3E-B03B4EF46C14}" type="slidenum">
              <a:rPr lang="tr-TR" altLang="tr-TR"/>
              <a:pPr>
                <a:defRPr/>
              </a:pPr>
              <a:t>‹#›</a:t>
            </a:fld>
            <a:endParaRPr lang="tr-TR" altLang="tr-TR"/>
          </a:p>
        </p:txBody>
      </p:sp>
    </p:spTree>
    <p:extLst>
      <p:ext uri="{BB962C8B-B14F-4D97-AF65-F5344CB8AC3E}">
        <p14:creationId xmlns:p14="http://schemas.microsoft.com/office/powerpoint/2010/main" xmlns="" val="1142913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914723"/>
            <a:ext cx="8229600" cy="1143000"/>
          </a:xfrm>
        </p:spPr>
        <p:txBody>
          <a:bodyPr/>
          <a:lstStyle/>
          <a:p>
            <a:r>
              <a:rPr lang="tr-TR"/>
              <a:t>Asıl başlık stili için tıklatın</a:t>
            </a:r>
          </a:p>
        </p:txBody>
      </p:sp>
      <p:sp>
        <p:nvSpPr>
          <p:cNvPr id="3" name="3 Veri Yer Tutucusu"/>
          <p:cNvSpPr>
            <a:spLocks noGrp="1"/>
          </p:cNvSpPr>
          <p:nvPr>
            <p:ph type="dt" sz="half" idx="10"/>
          </p:nvPr>
        </p:nvSpPr>
        <p:spPr/>
        <p:txBody>
          <a:bodyPr/>
          <a:lstStyle>
            <a:lvl1pPr>
              <a:defRPr/>
            </a:lvl1pPr>
          </a:lstStyle>
          <a:p>
            <a:pPr>
              <a:defRPr/>
            </a:pPr>
            <a:fld id="{5CB598EC-8F2F-4BF7-B6BE-9B01616BC57D}" type="datetime1">
              <a:rPr lang="tr-TR" smtClean="0">
                <a:solidFill>
                  <a:prstClr val="black">
                    <a:tint val="75000"/>
                  </a:prstClr>
                </a:solidFill>
              </a:rPr>
              <a:pPr>
                <a:defRPr/>
              </a:pPr>
              <a:t>18.02.2019</a:t>
            </a:fld>
            <a:endParaRPr lang="tr-TR">
              <a:solidFill>
                <a:prstClr val="black">
                  <a:tint val="75000"/>
                </a:prstClr>
              </a:solidFill>
            </a:endParaRPr>
          </a:p>
        </p:txBody>
      </p:sp>
      <p:sp>
        <p:nvSpPr>
          <p:cNvPr id="4"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5" name="5 Slayt Numarası Yer Tutucusu"/>
          <p:cNvSpPr>
            <a:spLocks noGrp="1"/>
          </p:cNvSpPr>
          <p:nvPr>
            <p:ph type="sldNum" sz="quarter" idx="12"/>
          </p:nvPr>
        </p:nvSpPr>
        <p:spPr/>
        <p:txBody>
          <a:bodyPr/>
          <a:lstStyle>
            <a:lvl1pPr>
              <a:defRPr/>
            </a:lvl1pPr>
          </a:lstStyle>
          <a:p>
            <a:pPr>
              <a:defRPr/>
            </a:pPr>
            <a:fld id="{1951EBB2-A4FA-4DAD-9F50-A3139088A301}" type="slidenum">
              <a:rPr lang="tr-TR" altLang="tr-TR"/>
              <a:pPr>
                <a:defRPr/>
              </a:pPr>
              <a:t>‹#›</a:t>
            </a:fld>
            <a:endParaRPr lang="tr-TR" altLang="tr-TR"/>
          </a:p>
        </p:txBody>
      </p:sp>
    </p:spTree>
    <p:extLst>
      <p:ext uri="{BB962C8B-B14F-4D97-AF65-F5344CB8AC3E}">
        <p14:creationId xmlns:p14="http://schemas.microsoft.com/office/powerpoint/2010/main" xmlns="" val="2661173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E3A22D90-8E85-4E7F-BE2F-C524FB803B74}" type="datetime1">
              <a:rPr lang="tr-TR" smtClean="0">
                <a:solidFill>
                  <a:prstClr val="black">
                    <a:tint val="75000"/>
                  </a:prstClr>
                </a:solidFill>
              </a:rPr>
              <a:pPr>
                <a:defRPr/>
              </a:pPr>
              <a:t>18.02.2019</a:t>
            </a:fld>
            <a:endParaRPr lang="tr-TR">
              <a:solidFill>
                <a:prstClr val="black">
                  <a:tint val="75000"/>
                </a:prstClr>
              </a:solidFill>
            </a:endParaRPr>
          </a:p>
        </p:txBody>
      </p:sp>
      <p:sp>
        <p:nvSpPr>
          <p:cNvPr id="3"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4" name="5 Slayt Numarası Yer Tutucusu"/>
          <p:cNvSpPr>
            <a:spLocks noGrp="1"/>
          </p:cNvSpPr>
          <p:nvPr>
            <p:ph type="sldNum" sz="quarter" idx="12"/>
          </p:nvPr>
        </p:nvSpPr>
        <p:spPr/>
        <p:txBody>
          <a:bodyPr/>
          <a:lstStyle>
            <a:lvl1pPr>
              <a:defRPr/>
            </a:lvl1pPr>
          </a:lstStyle>
          <a:p>
            <a:pPr>
              <a:defRPr/>
            </a:pPr>
            <a:fld id="{9F5C199C-4C94-49A2-8149-A21755BB3B7F}" type="slidenum">
              <a:rPr lang="tr-TR" altLang="tr-TR"/>
              <a:pPr>
                <a:defRPr/>
              </a:pPr>
              <a:t>‹#›</a:t>
            </a:fld>
            <a:endParaRPr lang="tr-TR" altLang="tr-TR"/>
          </a:p>
        </p:txBody>
      </p:sp>
    </p:spTree>
    <p:extLst>
      <p:ext uri="{BB962C8B-B14F-4D97-AF65-F5344CB8AC3E}">
        <p14:creationId xmlns:p14="http://schemas.microsoft.com/office/powerpoint/2010/main" xmlns="" val="2758082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1018903"/>
            <a:ext cx="3008313" cy="88646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654334" y="1018904"/>
            <a:ext cx="5032466" cy="510726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3 Metin Yer Tutucusu"/>
          <p:cNvSpPr>
            <a:spLocks noGrp="1"/>
          </p:cNvSpPr>
          <p:nvPr>
            <p:ph type="body" sz="half" idx="2"/>
          </p:nvPr>
        </p:nvSpPr>
        <p:spPr>
          <a:xfrm>
            <a:off x="457201" y="1933304"/>
            <a:ext cx="3008313" cy="41928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022B44D5-8EB2-48EA-ABA3-5C9E0D01864B}" type="datetime1">
              <a:rPr lang="tr-TR" smtClean="0">
                <a:solidFill>
                  <a:prstClr val="black">
                    <a:tint val="75000"/>
                  </a:prstClr>
                </a:solidFill>
              </a:rPr>
              <a:pPr>
                <a:defRPr/>
              </a:pPr>
              <a:t>18.02.2019</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8CDBE14B-18AE-46FF-8F3B-CD923C08B187}" type="slidenum">
              <a:rPr lang="tr-TR" altLang="tr-TR"/>
              <a:pPr>
                <a:defRPr/>
              </a:pPr>
              <a:t>‹#›</a:t>
            </a:fld>
            <a:endParaRPr lang="tr-TR" altLang="tr-TR"/>
          </a:p>
        </p:txBody>
      </p:sp>
    </p:spTree>
    <p:extLst>
      <p:ext uri="{BB962C8B-B14F-4D97-AF65-F5344CB8AC3E}">
        <p14:creationId xmlns:p14="http://schemas.microsoft.com/office/powerpoint/2010/main" xmlns="" val="2312321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2165169" y="1606731"/>
            <a:ext cx="5113519" cy="312084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DDF7A93C-C889-4655-9BAC-52C56796C230}" type="datetime1">
              <a:rPr lang="tr-TR" smtClean="0">
                <a:solidFill>
                  <a:prstClr val="black">
                    <a:tint val="75000"/>
                  </a:prstClr>
                </a:solidFill>
              </a:rPr>
              <a:pPr>
                <a:defRPr/>
              </a:pPr>
              <a:t>18.02.2019</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298DF3FD-4CD2-4BA8-8C9A-796A62661456}" type="slidenum">
              <a:rPr lang="tr-TR" altLang="tr-TR"/>
              <a:pPr>
                <a:defRPr/>
              </a:pPr>
              <a:t>‹#›</a:t>
            </a:fld>
            <a:endParaRPr lang="tr-TR" altLang="tr-TR"/>
          </a:p>
        </p:txBody>
      </p:sp>
    </p:spTree>
    <p:extLst>
      <p:ext uri="{BB962C8B-B14F-4D97-AF65-F5344CB8AC3E}">
        <p14:creationId xmlns:p14="http://schemas.microsoft.com/office/powerpoint/2010/main" xmlns="" val="2495718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6 Resim" descr="ppt.png"/>
          <p:cNvPicPr>
            <a:picLocks noChangeAspect="1"/>
          </p:cNvPicPr>
          <p:nvPr userDrawn="1"/>
        </p:nvPicPr>
        <p:blipFill>
          <a:blip r:embed="rId13">
            <a:extLst>
              <a:ext uri="{28A0092B-C50C-407E-A947-70E740481C1C}">
                <a14:useLocalDpi xmlns:a14="http://schemas.microsoft.com/office/drawing/2010/main" xmlns="" val="0"/>
              </a:ext>
            </a:extLst>
          </a:blip>
          <a:srcRect/>
          <a:stretch>
            <a:fillRect/>
          </a:stretch>
        </p:blipFill>
        <p:spPr bwMode="auto">
          <a:xfrm>
            <a:off x="0" y="13063"/>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1 Başlık Yer Tutucusu"/>
          <p:cNvSpPr>
            <a:spLocks noGrp="1"/>
          </p:cNvSpPr>
          <p:nvPr>
            <p:ph type="title"/>
          </p:nvPr>
        </p:nvSpPr>
        <p:spPr bwMode="auto">
          <a:xfrm>
            <a:off x="457200" y="757969"/>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8" name="2 Metin Yer Tutucusu"/>
          <p:cNvSpPr>
            <a:spLocks noGrp="1"/>
          </p:cNvSpPr>
          <p:nvPr>
            <p:ph type="body" idx="1"/>
          </p:nvPr>
        </p:nvSpPr>
        <p:spPr bwMode="auto">
          <a:xfrm>
            <a:off x="457200" y="1972492"/>
            <a:ext cx="8229600" cy="41536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4" name="3 Veri Yer Tutucusu"/>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6F64BA5-18FE-45FE-9D30-30D4BF33FC40}" type="datetime1">
              <a:rPr lang="tr-TR" smtClean="0">
                <a:solidFill>
                  <a:prstClr val="black">
                    <a:tint val="75000"/>
                  </a:prstClr>
                </a:solidFill>
              </a:rPr>
              <a:pPr>
                <a:defRPr/>
              </a:pPr>
              <a:t>18.02.2019</a:t>
            </a:fld>
            <a:endParaRPr lang="tr-TR">
              <a:solidFill>
                <a:prstClr val="black">
                  <a:tint val="75000"/>
                </a:prstClr>
              </a:solidFill>
            </a:endParaRPr>
          </a:p>
        </p:txBody>
      </p:sp>
      <p:sp>
        <p:nvSpPr>
          <p:cNvPr id="5" name="4 Altbilgi Yer Tutucusu"/>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2D703DC1-6CEA-4686-81B5-B236ED74AC6C}" type="slidenum">
              <a:rPr lang="tr-TR" altLang="tr-TR"/>
              <a:pPr>
                <a:defRPr/>
              </a:pPr>
              <a:t>‹#›</a:t>
            </a:fld>
            <a:endParaRPr lang="tr-TR" altLang="tr-TR"/>
          </a:p>
        </p:txBody>
      </p:sp>
    </p:spTree>
    <p:extLst>
      <p:ext uri="{BB962C8B-B14F-4D97-AF65-F5344CB8AC3E}">
        <p14:creationId xmlns:p14="http://schemas.microsoft.com/office/powerpoint/2010/main" xmlns="" val="4565915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Başlık 1"/>
          <p:cNvSpPr>
            <a:spLocks noGrp="1"/>
          </p:cNvSpPr>
          <p:nvPr>
            <p:ph type="ctrTitle"/>
          </p:nvPr>
        </p:nvSpPr>
        <p:spPr>
          <a:xfrm>
            <a:off x="685800" y="1412877"/>
            <a:ext cx="7772400" cy="1470025"/>
          </a:xfrm>
        </p:spPr>
        <p:txBody>
          <a:bodyPr/>
          <a:lstStyle/>
          <a:p>
            <a:pPr eaLnBrk="1" hangingPunct="1"/>
            <a:r>
              <a:rPr lang="tr-TR" altLang="tr-TR" smtClean="0"/>
              <a:t>Bebek Dostu Değerlendirme Süreci</a:t>
            </a:r>
          </a:p>
        </p:txBody>
      </p:sp>
      <p:pic>
        <p:nvPicPr>
          <p:cNvPr id="37892" name="Picture 4" descr="C:\Users\ceren.armut1\Desktop\monit03-930x620.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779589" y="3502025"/>
            <a:ext cx="5584825" cy="2520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5495668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Unvan 1"/>
          <p:cNvSpPr>
            <a:spLocks noGrp="1"/>
          </p:cNvSpPr>
          <p:nvPr>
            <p:ph type="title"/>
          </p:nvPr>
        </p:nvSpPr>
        <p:spPr>
          <a:xfrm>
            <a:off x="421196" y="692697"/>
            <a:ext cx="8229600" cy="936104"/>
          </a:xfrm>
        </p:spPr>
        <p:txBody>
          <a:bodyPr>
            <a:normAutofit fontScale="90000"/>
          </a:bodyPr>
          <a:lstStyle/>
          <a:p>
            <a:pPr eaLnBrk="1" hangingPunct="1"/>
            <a:r>
              <a:rPr lang="tr-TR" altLang="tr-TR" sz="2800" dirty="0" smtClean="0"/>
              <a:t>Bebek Dostu çalışmalarının sürdürülebilirliğinin sağlanması: Sürekli izlem ve Yeniden dış değerlendirme</a:t>
            </a:r>
          </a:p>
        </p:txBody>
      </p:sp>
      <p:graphicFrame>
        <p:nvGraphicFramePr>
          <p:cNvPr id="4" name="Diyagram 3"/>
          <p:cNvGraphicFramePr/>
          <p:nvPr>
            <p:extLst>
              <p:ext uri="{D42A27DB-BD31-4B8C-83A1-F6EECF244321}">
                <p14:modId xmlns:p14="http://schemas.microsoft.com/office/powerpoint/2010/main" xmlns="" val="2298527085"/>
              </p:ext>
            </p:extLst>
          </p:nvPr>
        </p:nvGraphicFramePr>
        <p:xfrm>
          <a:off x="611560" y="1628800"/>
          <a:ext cx="7848872"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4119556981"/>
      </p:ext>
    </p:extLst>
  </p:cSld>
  <p:clrMapOvr>
    <a:masterClrMapping/>
  </p:clrMapOvr>
  <p:transition spd="slow">
    <p:check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Unvan 1"/>
          <p:cNvSpPr>
            <a:spLocks noGrp="1"/>
          </p:cNvSpPr>
          <p:nvPr>
            <p:ph type="title"/>
          </p:nvPr>
        </p:nvSpPr>
        <p:spPr>
          <a:xfrm>
            <a:off x="251520" y="457200"/>
            <a:ext cx="8229600" cy="1143000"/>
          </a:xfrm>
        </p:spPr>
        <p:txBody>
          <a:bodyPr/>
          <a:lstStyle/>
          <a:p>
            <a:pPr eaLnBrk="1" hangingPunct="1"/>
            <a:r>
              <a:rPr lang="tr-TR" altLang="tr-TR" sz="3600" dirty="0" smtClean="0"/>
              <a:t>Oturum Özeti</a:t>
            </a:r>
          </a:p>
        </p:txBody>
      </p:sp>
      <p:sp>
        <p:nvSpPr>
          <p:cNvPr id="3" name="İçerik Yer Tutucusu 2"/>
          <p:cNvSpPr>
            <a:spLocks noGrp="1"/>
          </p:cNvSpPr>
          <p:nvPr>
            <p:ph idx="1"/>
          </p:nvPr>
        </p:nvSpPr>
        <p:spPr/>
        <p:txBody>
          <a:bodyPr rtlCol="0">
            <a:normAutofit fontScale="77500" lnSpcReduction="20000"/>
          </a:bodyPr>
          <a:lstStyle/>
          <a:p>
            <a:pPr eaLnBrk="1" fontAlgn="auto" hangingPunct="1">
              <a:spcAft>
                <a:spcPts val="0"/>
              </a:spcAft>
              <a:buFont typeface="Arial" panose="020B0604020202020204" pitchFamily="34" charset="0"/>
              <a:buChar char="•"/>
              <a:defRPr/>
            </a:pPr>
            <a:r>
              <a:rPr lang="tr-TR" dirty="0"/>
              <a:t>BDH Kendi Kendine Değerlendirme; bir sağlık kuruluşunun,</a:t>
            </a:r>
          </a:p>
          <a:p>
            <a:pPr marL="0" indent="0" eaLnBrk="1" fontAlgn="auto" hangingPunct="1">
              <a:spcAft>
                <a:spcPts val="0"/>
              </a:spcAft>
              <a:buFont typeface="Arial" charset="0"/>
              <a:buNone/>
              <a:defRPr/>
            </a:pPr>
            <a:r>
              <a:rPr lang="tr-TR" dirty="0"/>
              <a:t>     hangi uygulamaların yürürlükte olduğunu ve hangi alanlara   </a:t>
            </a:r>
          </a:p>
          <a:p>
            <a:pPr marL="0" indent="0" eaLnBrk="1" fontAlgn="auto" hangingPunct="1">
              <a:spcAft>
                <a:spcPts val="0"/>
              </a:spcAft>
              <a:buFont typeface="Arial" charset="0"/>
              <a:buNone/>
              <a:defRPr/>
            </a:pPr>
            <a:r>
              <a:rPr lang="tr-TR" dirty="0"/>
              <a:t>     dikkat çekilmesi gerektiğini görmesine yardımcı olur.</a:t>
            </a:r>
          </a:p>
          <a:p>
            <a:pPr eaLnBrk="1" fontAlgn="auto" hangingPunct="1">
              <a:spcAft>
                <a:spcPts val="0"/>
              </a:spcAft>
              <a:buFont typeface="Arial" panose="020B0604020202020204" pitchFamily="34" charset="0"/>
              <a:buChar char="•"/>
              <a:defRPr/>
            </a:pPr>
            <a:r>
              <a:rPr lang="tr-TR" dirty="0"/>
              <a:t>Kendi kendine değerlendirme sonrasında oluşturulan bir plan çerçevesinde değişim mümkün olabilir.</a:t>
            </a:r>
          </a:p>
          <a:p>
            <a:pPr eaLnBrk="1" fontAlgn="auto" hangingPunct="1">
              <a:spcAft>
                <a:spcPts val="0"/>
              </a:spcAft>
              <a:buFont typeface="Arial" panose="020B0604020202020204" pitchFamily="34" charset="0"/>
              <a:buChar char="•"/>
              <a:defRPr/>
            </a:pPr>
            <a:r>
              <a:rPr lang="tr-TR" dirty="0"/>
              <a:t>Destekleyici uygulamalar kurumun tamamı tarafından benimsendiğinde Ulusal  Değerlendirme istenir.</a:t>
            </a:r>
          </a:p>
          <a:p>
            <a:pPr eaLnBrk="1" fontAlgn="auto" hangingPunct="1">
              <a:spcAft>
                <a:spcPts val="0"/>
              </a:spcAft>
              <a:buFont typeface="Arial" panose="020B0604020202020204" pitchFamily="34" charset="0"/>
              <a:buChar char="•"/>
              <a:defRPr/>
            </a:pPr>
            <a:r>
              <a:rPr lang="tr-TR" dirty="0"/>
              <a:t>Sürekli izlem ve yeniden değerlendirmeler, oluşturulan standartların sürekliliğinin sağlanması için gereklidir.</a:t>
            </a:r>
          </a:p>
          <a:p>
            <a:pPr eaLnBrk="1" fontAlgn="auto" hangingPunct="1">
              <a:spcAft>
                <a:spcPts val="0"/>
              </a:spcAft>
              <a:buFont typeface="Arial" panose="020B0604020202020204" pitchFamily="34" charset="0"/>
              <a:buChar char="•"/>
              <a:defRPr/>
            </a:pPr>
            <a:r>
              <a:rPr lang="tr-TR" dirty="0"/>
              <a:t>Eğer hastanede, kalite geliştirme programı vb. başka programlar varsa, BDH programı onlara entegre edilebilir.</a:t>
            </a:r>
          </a:p>
          <a:p>
            <a:pPr eaLnBrk="1" fontAlgn="auto" hangingPunct="1">
              <a:spcAft>
                <a:spcPts val="0"/>
              </a:spcAft>
              <a:buFont typeface="Arial" panose="020B0604020202020204" pitchFamily="34" charset="0"/>
              <a:buChar char="•"/>
              <a:defRPr/>
            </a:pPr>
            <a:endParaRPr lang="tr-TR" dirty="0"/>
          </a:p>
        </p:txBody>
      </p:sp>
      <p:pic>
        <p:nvPicPr>
          <p:cNvPr id="59396" name="Picture 4" descr="C:\Users\ceren.armut1\Desktop\Hand_writes.gif"/>
          <p:cNvPicPr>
            <a:picLocks noChangeAspect="1" noChangeArrowheads="1" noCrop="1"/>
          </p:cNvPicPr>
          <p:nvPr/>
        </p:nvPicPr>
        <p:blipFill>
          <a:blip r:embed="rId3">
            <a:extLst>
              <a:ext uri="{28A0092B-C50C-407E-A947-70E740481C1C}">
                <a14:useLocalDpi xmlns:a14="http://schemas.microsoft.com/office/drawing/2010/main" xmlns="" val="0"/>
              </a:ext>
            </a:extLst>
          </a:blip>
          <a:srcRect/>
          <a:stretch>
            <a:fillRect/>
          </a:stretch>
        </p:blipFill>
        <p:spPr bwMode="auto">
          <a:xfrm>
            <a:off x="6317641" y="28828"/>
            <a:ext cx="2390775" cy="1381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71391024"/>
      </p:ext>
    </p:extLst>
  </p:cSld>
  <p:clrMapOvr>
    <a:masterClrMapping/>
  </p:clrMapOvr>
  <p:transition spd="slow">
    <p:cover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4523693" y="4509120"/>
            <a:ext cx="4608513" cy="1143000"/>
          </a:xfrm>
        </p:spPr>
        <p:txBody>
          <a:bodyPr>
            <a:normAutofit fontScale="90000"/>
          </a:bodyPr>
          <a:lstStyle/>
          <a:p>
            <a:pPr eaLnBrk="1" fontAlgn="auto" hangingPunct="1">
              <a:spcAft>
                <a:spcPts val="0"/>
              </a:spcAft>
              <a:defRPr/>
            </a:pPr>
            <a:r>
              <a:rPr lang="tr-TR" sz="6600" dirty="0">
                <a:solidFill>
                  <a:srgbClr val="FF0000"/>
                </a:solidFill>
                <a:effectLst>
                  <a:outerShdw blurRad="50000" dist="30000" dir="5400000" algn="tl" rotWithShape="0">
                    <a:srgbClr val="000000">
                      <a:alpha val="30000"/>
                    </a:srgbClr>
                  </a:outerShdw>
                </a:effectLst>
              </a:rPr>
              <a:t>Teşekkürler</a:t>
            </a:r>
            <a:r>
              <a:rPr lang="tr-TR" sz="6600" dirty="0" smtClean="0">
                <a:solidFill>
                  <a:srgbClr val="FF0000"/>
                </a:solidFill>
                <a:effectLst>
                  <a:outerShdw blurRad="50000" dist="30000" dir="5400000" algn="tl" rotWithShape="0">
                    <a:srgbClr val="000000">
                      <a:alpha val="30000"/>
                    </a:srgbClr>
                  </a:outerShdw>
                </a:effectLst>
              </a:rPr>
              <a:t>…</a:t>
            </a:r>
            <a:endParaRPr lang="tr-TR" sz="6600" dirty="0">
              <a:solidFill>
                <a:srgbClr val="FF0000"/>
              </a:solidFill>
              <a:effectLst>
                <a:outerShdw blurRad="50000" dist="30000" dir="5400000" algn="tl" rotWithShape="0">
                  <a:srgbClr val="000000">
                    <a:alpha val="30000"/>
                  </a:srgbClr>
                </a:outerShdw>
              </a:effectLst>
            </a:endParaRPr>
          </a:p>
        </p:txBody>
      </p:sp>
      <p:pic>
        <p:nvPicPr>
          <p:cNvPr id="3" name="Resim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83569" y="836714"/>
            <a:ext cx="3744416" cy="5739615"/>
          </a:xfrm>
          <a:prstGeom prst="rect">
            <a:avLst/>
          </a:prstGeom>
        </p:spPr>
      </p:pic>
    </p:spTree>
    <p:extLst>
      <p:ext uri="{BB962C8B-B14F-4D97-AF65-F5344CB8AC3E}">
        <p14:creationId xmlns:p14="http://schemas.microsoft.com/office/powerpoint/2010/main" xmlns="" val="1666099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Başlık 1"/>
          <p:cNvSpPr>
            <a:spLocks noGrp="1"/>
          </p:cNvSpPr>
          <p:nvPr>
            <p:ph type="title"/>
          </p:nvPr>
        </p:nvSpPr>
        <p:spPr>
          <a:xfrm>
            <a:off x="673386" y="908720"/>
            <a:ext cx="7869238" cy="365026"/>
          </a:xfrm>
        </p:spPr>
        <p:txBody>
          <a:bodyPr>
            <a:normAutofit fontScale="90000"/>
          </a:bodyPr>
          <a:lstStyle/>
          <a:p>
            <a:pPr eaLnBrk="1" hangingPunct="1"/>
            <a:r>
              <a:rPr lang="tr-TR" altLang="tr-TR" sz="3200" b="1" dirty="0" smtClean="0">
                <a:solidFill>
                  <a:srgbClr val="FF0000"/>
                </a:solidFill>
              </a:rPr>
              <a:t> </a:t>
            </a:r>
            <a:r>
              <a:rPr lang="tr-TR" altLang="tr-TR" sz="3200" dirty="0" smtClean="0">
                <a:solidFill>
                  <a:srgbClr val="FF0000"/>
                </a:solidFill>
              </a:rPr>
              <a:t>Bebek Dostu Ulusal Değerlendirme</a:t>
            </a:r>
          </a:p>
        </p:txBody>
      </p:sp>
      <p:sp>
        <p:nvSpPr>
          <p:cNvPr id="9220" name="İçerik Yer Tutucusu 2"/>
          <p:cNvSpPr>
            <a:spLocks noGrp="1"/>
          </p:cNvSpPr>
          <p:nvPr>
            <p:ph idx="1"/>
          </p:nvPr>
        </p:nvSpPr>
        <p:spPr>
          <a:xfrm>
            <a:off x="539553" y="1628800"/>
            <a:ext cx="8136904" cy="4098900"/>
          </a:xfrm>
        </p:spPr>
        <p:txBody>
          <a:bodyPr>
            <a:normAutofit lnSpcReduction="10000"/>
          </a:bodyPr>
          <a:lstStyle/>
          <a:p>
            <a:pPr marL="0" indent="0" eaLnBrk="1" fontAlgn="auto" hangingPunct="1">
              <a:lnSpc>
                <a:spcPct val="90000"/>
              </a:lnSpc>
              <a:spcAft>
                <a:spcPts val="0"/>
              </a:spcAft>
              <a:buNone/>
              <a:defRPr/>
            </a:pPr>
            <a:r>
              <a:rPr lang="tr-TR" sz="2400" dirty="0"/>
              <a:t>DSÖ ve UNICEF’in geliştirdiği Bebek ve Küçük Çocuk Beslenmesi için Küresel Strateji, 2002 yılında Dünya Sağlık Asamblesi tarafından onaylanmıştır. Bu strateji doğrultusunda 2006 yılından sonra UNICEF ve WABA temsilcilerinden oluşan küçük bir çalışma grubu On </a:t>
            </a:r>
            <a:r>
              <a:rPr lang="tr-TR" sz="2400" dirty="0" err="1"/>
              <a:t>Basamak’ın</a:t>
            </a:r>
            <a:r>
              <a:rPr lang="tr-TR" sz="2400" dirty="0"/>
              <a:t> uygulanmasında kurumların başarılarını değerlendirmek için 1991 yılında oluşturulan rehberlerde revizyona giderek hastaneler ve sağlık kurumları tarafından kullanılabilecek önemli standartları </a:t>
            </a:r>
            <a:r>
              <a:rPr lang="tr-TR" sz="2400" dirty="0" err="1"/>
              <a:t>işlevselleştirildiği</a:t>
            </a:r>
            <a:r>
              <a:rPr lang="tr-TR" sz="2400" dirty="0"/>
              <a:t> bir dizi Küresel Kriter geliştirmiştir. Bu kriterler ;</a:t>
            </a:r>
          </a:p>
          <a:p>
            <a:pPr lvl="1" eaLnBrk="1" fontAlgn="auto" hangingPunct="1">
              <a:lnSpc>
                <a:spcPct val="90000"/>
              </a:lnSpc>
              <a:spcAft>
                <a:spcPts val="0"/>
              </a:spcAft>
              <a:buFont typeface="Arial" panose="020B0604020202020204" pitchFamily="34" charset="0"/>
              <a:buChar char="•"/>
              <a:defRPr/>
            </a:pPr>
            <a:r>
              <a:rPr lang="tr-TR" altLang="tr-TR" sz="2000" dirty="0"/>
              <a:t>Emziremeyen annelerin desteklenmesi</a:t>
            </a:r>
          </a:p>
          <a:p>
            <a:pPr lvl="1" eaLnBrk="1" fontAlgn="auto" hangingPunct="1">
              <a:lnSpc>
                <a:spcPct val="90000"/>
              </a:lnSpc>
              <a:spcAft>
                <a:spcPts val="0"/>
              </a:spcAft>
              <a:buFont typeface="Arial" panose="020B0604020202020204" pitchFamily="34" charset="0"/>
              <a:buChar char="•"/>
              <a:defRPr/>
            </a:pPr>
            <a:r>
              <a:rPr lang="tr-TR" altLang="tr-TR" sz="2000" dirty="0"/>
              <a:t>Kodun güçlendirilmesi</a:t>
            </a:r>
          </a:p>
          <a:p>
            <a:pPr lvl="1" eaLnBrk="1" fontAlgn="auto" hangingPunct="1">
              <a:lnSpc>
                <a:spcPct val="90000"/>
              </a:lnSpc>
              <a:spcAft>
                <a:spcPts val="0"/>
              </a:spcAft>
              <a:buFont typeface="Arial" panose="020B0604020202020204" pitchFamily="34" charset="0"/>
              <a:buChar char="•"/>
              <a:defRPr/>
            </a:pPr>
            <a:r>
              <a:rPr lang="tr-TR" altLang="tr-TR" sz="2000" dirty="0"/>
              <a:t>HIV ve </a:t>
            </a:r>
            <a:r>
              <a:rPr lang="tr-TR" altLang="tr-TR" sz="2000" dirty="0" err="1"/>
              <a:t>infant</a:t>
            </a:r>
            <a:r>
              <a:rPr lang="tr-TR" altLang="tr-TR" sz="2000" dirty="0"/>
              <a:t> beslenmesi</a:t>
            </a:r>
          </a:p>
          <a:p>
            <a:pPr lvl="1" eaLnBrk="1" fontAlgn="auto" hangingPunct="1">
              <a:lnSpc>
                <a:spcPct val="90000"/>
              </a:lnSpc>
              <a:spcAft>
                <a:spcPts val="0"/>
              </a:spcAft>
              <a:buFont typeface="Arial" panose="020B0604020202020204" pitchFamily="34" charset="0"/>
              <a:buChar char="•"/>
              <a:defRPr/>
            </a:pPr>
            <a:r>
              <a:rPr lang="tr-TR" altLang="tr-TR" sz="2000" dirty="0"/>
              <a:t>Anne dostu bakım </a:t>
            </a:r>
          </a:p>
        </p:txBody>
      </p:sp>
    </p:spTree>
    <p:extLst>
      <p:ext uri="{BB962C8B-B14F-4D97-AF65-F5344CB8AC3E}">
        <p14:creationId xmlns:p14="http://schemas.microsoft.com/office/powerpoint/2010/main" xmlns="" val="177514080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Başlık 1"/>
          <p:cNvSpPr>
            <a:spLocks noGrp="1"/>
          </p:cNvSpPr>
          <p:nvPr>
            <p:ph type="title"/>
          </p:nvPr>
        </p:nvSpPr>
        <p:spPr>
          <a:xfrm>
            <a:off x="179513" y="692696"/>
            <a:ext cx="8733358" cy="1009650"/>
          </a:xfrm>
        </p:spPr>
        <p:txBody>
          <a:bodyPr/>
          <a:lstStyle/>
          <a:p>
            <a:pPr eaLnBrk="1" hangingPunct="1"/>
            <a:r>
              <a:rPr lang="tr-TR" altLang="tr-TR" sz="3200" b="1" dirty="0" smtClean="0">
                <a:solidFill>
                  <a:schemeClr val="bg1"/>
                </a:solidFill>
              </a:rPr>
              <a:t> </a:t>
            </a:r>
            <a:r>
              <a:rPr lang="tr-TR" altLang="tr-TR" sz="2800" dirty="0" smtClean="0">
                <a:solidFill>
                  <a:srgbClr val="FF0000"/>
                </a:solidFill>
              </a:rPr>
              <a:t>Bebek Dostu Hastane Değerlendirme Araçları</a:t>
            </a:r>
          </a:p>
        </p:txBody>
      </p:sp>
      <p:sp>
        <p:nvSpPr>
          <p:cNvPr id="13316" name="İçerik Yer Tutucusu 2"/>
          <p:cNvSpPr>
            <a:spLocks noGrp="1"/>
          </p:cNvSpPr>
          <p:nvPr>
            <p:ph idx="1"/>
          </p:nvPr>
        </p:nvSpPr>
        <p:spPr>
          <a:xfrm>
            <a:off x="683568" y="1727362"/>
            <a:ext cx="7992888" cy="3052763"/>
          </a:xfrm>
        </p:spPr>
        <p:txBody>
          <a:bodyPr/>
          <a:lstStyle/>
          <a:p>
            <a:pPr marL="0" indent="0">
              <a:buFont typeface="Arial" panose="020B0604020202020204" pitchFamily="34" charset="0"/>
              <a:buNone/>
              <a:defRPr/>
            </a:pPr>
            <a:r>
              <a:rPr lang="tr-TR" sz="2400" dirty="0"/>
              <a:t>BDHİ değerlendirme araçları:</a:t>
            </a:r>
          </a:p>
          <a:p>
            <a:pPr>
              <a:defRPr/>
            </a:pPr>
            <a:r>
              <a:rPr lang="tr-TR" sz="2400" dirty="0" smtClean="0"/>
              <a:t>Ulusal Değerlendirme aracı (Harici Değerlendirme): Güncellenmiş </a:t>
            </a:r>
            <a:r>
              <a:rPr lang="tr-TR" sz="2400" dirty="0"/>
              <a:t>BDHİ Global </a:t>
            </a:r>
            <a:r>
              <a:rPr lang="tr-TR" sz="2400" dirty="0" smtClean="0"/>
              <a:t>Kriterleri </a:t>
            </a:r>
            <a:r>
              <a:rPr lang="tr-TR" sz="2400" dirty="0"/>
              <a:t>esas alır</a:t>
            </a:r>
          </a:p>
          <a:p>
            <a:pPr>
              <a:defRPr/>
            </a:pPr>
            <a:r>
              <a:rPr lang="tr-TR" sz="2400" dirty="0" smtClean="0"/>
              <a:t>Kendi kendini Değerlendirme Aracı (Hastane </a:t>
            </a:r>
            <a:r>
              <a:rPr lang="tr-TR" sz="2400" dirty="0"/>
              <a:t>yönetimi </a:t>
            </a:r>
            <a:r>
              <a:rPr lang="tr-TR" sz="2400" dirty="0" err="1" smtClean="0"/>
              <a:t>özdeğerlendirme</a:t>
            </a:r>
            <a:r>
              <a:rPr lang="tr-TR" sz="2400" dirty="0" smtClean="0"/>
              <a:t> aracı): Anne </a:t>
            </a:r>
            <a:r>
              <a:rPr lang="tr-TR" sz="2400" dirty="0"/>
              <a:t>ve personelin ne bildiği, </a:t>
            </a:r>
            <a:r>
              <a:rPr lang="tr-TR" sz="2400" dirty="0" smtClean="0"/>
              <a:t>ne yapabildiği </a:t>
            </a:r>
            <a:r>
              <a:rPr lang="tr-TR" sz="2400" dirty="0"/>
              <a:t>ve gözlemleyebildiğine odaklanır</a:t>
            </a:r>
          </a:p>
          <a:p>
            <a:pPr marL="0" indent="0">
              <a:buFont typeface="Arial" panose="020B0604020202020204" pitchFamily="34" charset="0"/>
              <a:buNone/>
              <a:defRPr/>
            </a:pPr>
            <a:endParaRPr lang="tr-TR" sz="2400" dirty="0"/>
          </a:p>
          <a:p>
            <a:pPr marL="0" indent="0">
              <a:buFont typeface="Arial" panose="020B0604020202020204" pitchFamily="34" charset="0"/>
              <a:buNone/>
              <a:defRPr/>
            </a:pPr>
            <a:endParaRPr lang="tr-TR" sz="2400" dirty="0"/>
          </a:p>
          <a:p>
            <a:pPr>
              <a:buFont typeface="Arial" charset="0"/>
              <a:buChar char="•"/>
              <a:defRPr/>
            </a:pPr>
            <a:endParaRPr lang="tr-TR" sz="1800" dirty="0" smtClean="0"/>
          </a:p>
          <a:p>
            <a:pPr>
              <a:buFont typeface="Arial" charset="0"/>
              <a:buChar char="•"/>
              <a:defRPr/>
            </a:pPr>
            <a:endParaRPr lang="tr-TR" sz="1800" dirty="0"/>
          </a:p>
          <a:p>
            <a:pPr>
              <a:buFont typeface="Arial" charset="0"/>
              <a:buChar char="•"/>
              <a:defRPr/>
            </a:pPr>
            <a:endParaRPr lang="tr-TR" sz="1800" dirty="0" smtClean="0"/>
          </a:p>
          <a:p>
            <a:pPr>
              <a:buFont typeface="Arial" charset="0"/>
              <a:buChar char="•"/>
              <a:defRPr/>
            </a:pPr>
            <a:endParaRPr lang="tr-TR" sz="1800" dirty="0"/>
          </a:p>
        </p:txBody>
      </p:sp>
      <p:pic>
        <p:nvPicPr>
          <p:cNvPr id="6" name="Picture 4" descr="C:\Users\ceren.armut1\Desktop\Hand_writes.gif"/>
          <p:cNvPicPr>
            <a:picLocks noChangeAspect="1" noChangeArrowheads="1" noCrop="1"/>
          </p:cNvPicPr>
          <p:nvPr/>
        </p:nvPicPr>
        <p:blipFill>
          <a:blip r:embed="rId2">
            <a:extLst>
              <a:ext uri="{28A0092B-C50C-407E-A947-70E740481C1C}">
                <a14:useLocalDpi xmlns:a14="http://schemas.microsoft.com/office/drawing/2010/main" xmlns="" val="0"/>
              </a:ext>
            </a:extLst>
          </a:blip>
          <a:srcRect/>
          <a:stretch>
            <a:fillRect/>
          </a:stretch>
        </p:blipFill>
        <p:spPr bwMode="auto">
          <a:xfrm>
            <a:off x="2987825" y="3789040"/>
            <a:ext cx="4605573" cy="26605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97901589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Unvan 1"/>
          <p:cNvSpPr>
            <a:spLocks noGrp="1"/>
          </p:cNvSpPr>
          <p:nvPr>
            <p:ph type="title"/>
          </p:nvPr>
        </p:nvSpPr>
        <p:spPr>
          <a:xfrm>
            <a:off x="457200" y="620713"/>
            <a:ext cx="8229600" cy="796925"/>
          </a:xfrm>
        </p:spPr>
        <p:txBody>
          <a:bodyPr/>
          <a:lstStyle/>
          <a:p>
            <a:pPr eaLnBrk="1" hangingPunct="1"/>
            <a:r>
              <a:rPr lang="tr-TR" altLang="tr-TR" sz="3200" smtClean="0"/>
              <a:t>Neden kendi kendine değerlendirme (KKD) ?</a:t>
            </a:r>
          </a:p>
        </p:txBody>
      </p:sp>
      <p:sp>
        <p:nvSpPr>
          <p:cNvPr id="38915" name="İçerik Yer Tutucusu 2"/>
          <p:cNvSpPr>
            <a:spLocks noGrp="1"/>
          </p:cNvSpPr>
          <p:nvPr>
            <p:ph idx="1"/>
          </p:nvPr>
        </p:nvSpPr>
        <p:spPr>
          <a:xfrm>
            <a:off x="457200" y="1484313"/>
            <a:ext cx="8229600" cy="4641850"/>
          </a:xfrm>
        </p:spPr>
        <p:txBody>
          <a:bodyPr/>
          <a:lstStyle/>
          <a:p>
            <a:pPr marL="514350" indent="-514350" eaLnBrk="1" hangingPunct="1">
              <a:buFont typeface="Arial" charset="0"/>
              <a:buAutoNum type="arabicPeriod"/>
            </a:pPr>
            <a:r>
              <a:rPr lang="tr-TR" altLang="tr-TR" sz="2800" smtClean="0"/>
              <a:t>Mevcut durumun ortaya çıkarılması ve kurum personelinin sürece dahil edilmesi,</a:t>
            </a:r>
          </a:p>
          <a:p>
            <a:pPr marL="514350" indent="-514350" eaLnBrk="1" hangingPunct="1">
              <a:buFont typeface="Arial" charset="0"/>
              <a:buAutoNum type="arabicPeriod"/>
            </a:pPr>
            <a:r>
              <a:rPr lang="tr-TR" altLang="tr-TR" sz="2800" smtClean="0"/>
              <a:t>Bebek Dostu Eylem Planının oluşturulması,</a:t>
            </a:r>
          </a:p>
          <a:p>
            <a:pPr marL="514350" indent="-514350" eaLnBrk="1" hangingPunct="1">
              <a:buFont typeface="Arial" charset="0"/>
              <a:buAutoNum type="arabicPeriod"/>
            </a:pPr>
            <a:r>
              <a:rPr lang="tr-TR" altLang="tr-TR" sz="2800" smtClean="0"/>
              <a:t> Eylem Planı için bütçe ve finansman sağlanması,</a:t>
            </a:r>
          </a:p>
          <a:p>
            <a:pPr marL="514350" indent="-514350" eaLnBrk="1" hangingPunct="1">
              <a:buFont typeface="Arial" charset="0"/>
              <a:buAutoNum type="arabicPeriod"/>
            </a:pPr>
            <a:r>
              <a:rPr lang="tr-TR" altLang="tr-TR" sz="2800" smtClean="0"/>
              <a:t>Süreç için eğitim ihtiyacının belirlenmesi,</a:t>
            </a:r>
          </a:p>
          <a:p>
            <a:pPr marL="514350" indent="-514350" eaLnBrk="1" hangingPunct="1">
              <a:buFont typeface="Arial" charset="0"/>
              <a:buAutoNum type="arabicPeriod"/>
            </a:pPr>
            <a:r>
              <a:rPr lang="tr-TR" altLang="tr-TR" sz="2800" smtClean="0"/>
              <a:t>İlk kez Bebek Dostu olacak kuruluşların Ulusal Değerlendirme öncesinde yeterliliğini kanıtlaması.</a:t>
            </a:r>
          </a:p>
          <a:p>
            <a:pPr marL="514350" indent="-514350" eaLnBrk="1" hangingPunct="1">
              <a:buFont typeface="Arial" charset="0"/>
              <a:buAutoNum type="arabicPeriod"/>
            </a:pPr>
            <a:r>
              <a:rPr lang="tr-TR" altLang="tr-TR" sz="2800" smtClean="0"/>
              <a:t>Personel farkındalığı oluşturmak</a:t>
            </a:r>
          </a:p>
          <a:p>
            <a:pPr marL="514350" indent="-514350" eaLnBrk="1" hangingPunct="1">
              <a:buFont typeface="Arial" charset="0"/>
              <a:buAutoNum type="arabicPeriod"/>
            </a:pPr>
            <a:endParaRPr lang="tr-TR" altLang="tr-TR" smtClean="0"/>
          </a:p>
          <a:p>
            <a:pPr marL="514350" indent="-514350" eaLnBrk="1" hangingPunct="1">
              <a:buFont typeface="Arial" charset="0"/>
              <a:buAutoNum type="arabicPeriod"/>
            </a:pPr>
            <a:endParaRPr lang="tr-TR" altLang="tr-TR" smtClean="0"/>
          </a:p>
          <a:p>
            <a:pPr marL="514350" indent="-514350" eaLnBrk="1" hangingPunct="1">
              <a:buFont typeface="Arial" charset="0"/>
              <a:buAutoNum type="arabicPeriod"/>
            </a:pPr>
            <a:endParaRPr lang="tr-TR" altLang="tr-TR" smtClean="0"/>
          </a:p>
        </p:txBody>
      </p:sp>
    </p:spTree>
    <p:extLst>
      <p:ext uri="{BB962C8B-B14F-4D97-AF65-F5344CB8AC3E}">
        <p14:creationId xmlns:p14="http://schemas.microsoft.com/office/powerpoint/2010/main" xmlns="" val="1008556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Başlık 1"/>
          <p:cNvSpPr>
            <a:spLocks noGrp="1"/>
          </p:cNvSpPr>
          <p:nvPr>
            <p:ph type="title"/>
          </p:nvPr>
        </p:nvSpPr>
        <p:spPr>
          <a:xfrm>
            <a:off x="457200" y="457200"/>
            <a:ext cx="8229600" cy="1143000"/>
          </a:xfrm>
        </p:spPr>
        <p:txBody>
          <a:bodyPr/>
          <a:lstStyle/>
          <a:p>
            <a:pPr eaLnBrk="1" hangingPunct="1"/>
            <a:r>
              <a:rPr lang="tr-TR" altLang="tr-TR" dirty="0" smtClean="0"/>
              <a:t>Kendi Kendine Değerlendirme</a:t>
            </a:r>
          </a:p>
        </p:txBody>
      </p:sp>
      <p:sp>
        <p:nvSpPr>
          <p:cNvPr id="3" name="İçerik Yer Tutucusu 2"/>
          <p:cNvSpPr>
            <a:spLocks noGrp="1"/>
          </p:cNvSpPr>
          <p:nvPr>
            <p:ph idx="1"/>
          </p:nvPr>
        </p:nvSpPr>
        <p:spPr/>
        <p:txBody>
          <a:bodyPr/>
          <a:lstStyle/>
          <a:p>
            <a:pPr eaLnBrk="1" hangingPunct="1">
              <a:defRPr/>
            </a:pPr>
            <a:r>
              <a:rPr lang="tr-TR" dirty="0"/>
              <a:t>KKD tamamlandıktan sonra  hastane Bebek Dostu Komitesi ve yöneticileri değerlendirme sonucuna göre eksikliklerin tamamlanması veya yararlı değişikliklerin yaygınlaşması için diğer personele yardım etmek  zorundadır.</a:t>
            </a:r>
          </a:p>
          <a:p>
            <a:pPr eaLnBrk="1" hangingPunct="1">
              <a:defRPr/>
            </a:pPr>
            <a:r>
              <a:rPr lang="tr-TR" dirty="0"/>
              <a:t>Eğer hastane KKD formundaki tüm soruları ‘Evet’ olarak cevaplayabiliyorsa </a:t>
            </a:r>
            <a:r>
              <a:rPr lang="tr-TR" dirty="0" smtClean="0"/>
              <a:t>Harici Değerlendirme </a:t>
            </a:r>
            <a:r>
              <a:rPr lang="tr-TR" dirty="0"/>
              <a:t>isteyebilir. </a:t>
            </a:r>
          </a:p>
          <a:p>
            <a:pPr marL="0" indent="0" eaLnBrk="1" hangingPunct="1">
              <a:buFont typeface="Arial" charset="0"/>
              <a:buNone/>
              <a:defRPr/>
            </a:pPr>
            <a:endParaRPr lang="tr-TR" dirty="0"/>
          </a:p>
        </p:txBody>
      </p:sp>
    </p:spTree>
    <p:extLst>
      <p:ext uri="{BB962C8B-B14F-4D97-AF65-F5344CB8AC3E}">
        <p14:creationId xmlns:p14="http://schemas.microsoft.com/office/powerpoint/2010/main" xmlns="" val="28148521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ChangeArrowheads="1"/>
          </p:cNvSpPr>
          <p:nvPr/>
        </p:nvSpPr>
        <p:spPr bwMode="auto">
          <a:xfrm>
            <a:off x="2519423" y="-73312"/>
            <a:ext cx="4078169"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tr-TR" altLang="tr-TR" sz="1600">
                <a:solidFill>
                  <a:srgbClr val="FF0000"/>
                </a:solidFill>
                <a:latin typeface="Cambria" panose="02040503050406030204" pitchFamily="18" charset="0"/>
                <a:cs typeface="Times New Roman" panose="02020603050405020304" pitchFamily="18" charset="0"/>
              </a:rPr>
              <a:t>BEBEK DOSTU HASTANE DEĞERLENDİRME </a:t>
            </a:r>
          </a:p>
          <a:p>
            <a:pPr algn="ctr" eaLnBrk="1" hangingPunct="1">
              <a:spcBef>
                <a:spcPct val="0"/>
              </a:spcBef>
              <a:buFontTx/>
              <a:buNone/>
            </a:pPr>
            <a:r>
              <a:rPr lang="tr-TR" altLang="tr-TR" sz="1600">
                <a:solidFill>
                  <a:srgbClr val="FF0000"/>
                </a:solidFill>
                <a:latin typeface="Cambria" panose="02040503050406030204" pitchFamily="18" charset="0"/>
                <a:cs typeface="Times New Roman" panose="02020603050405020304" pitchFamily="18" charset="0"/>
              </a:rPr>
              <a:t>AKIŞ ŞEMASI</a:t>
            </a:r>
            <a:endParaRPr lang="tr-TR" altLang="tr-TR" sz="1600" b="0">
              <a:solidFill>
                <a:srgbClr val="000000"/>
              </a:solidFill>
              <a:latin typeface="Arial" panose="020B0604020202020204" pitchFamily="34" charset="0"/>
              <a:cs typeface="Arial" panose="020B0604020202020204" pitchFamily="34" charset="0"/>
            </a:endParaRPr>
          </a:p>
        </p:txBody>
      </p:sp>
      <p:sp>
        <p:nvSpPr>
          <p:cNvPr id="6" name="5 Yuvarlatılmış Dikdörtgen"/>
          <p:cNvSpPr/>
          <p:nvPr/>
        </p:nvSpPr>
        <p:spPr>
          <a:xfrm>
            <a:off x="2987676" y="458790"/>
            <a:ext cx="2784475" cy="269875"/>
          </a:xfrm>
          <a:prstGeom prst="roundRect">
            <a:avLst/>
          </a:prstGeom>
          <a:solidFill>
            <a:schemeClr val="accent2">
              <a:lumMod val="20000"/>
              <a:lumOff val="80000"/>
            </a:schemeClr>
          </a:solidFill>
        </p:spPr>
        <p:style>
          <a:lnRef idx="1">
            <a:schemeClr val="accent5"/>
          </a:lnRef>
          <a:fillRef idx="2">
            <a:schemeClr val="accent5"/>
          </a:fillRef>
          <a:effectRef idx="1">
            <a:schemeClr val="accent5"/>
          </a:effectRef>
          <a:fontRef idx="minor">
            <a:schemeClr val="dk1"/>
          </a:fontRef>
        </p:style>
        <p:txBody>
          <a:bodyPr anchor="ctr"/>
          <a:lstStyle/>
          <a:p>
            <a:pPr algn="ctr">
              <a:defRPr/>
            </a:pPr>
            <a:r>
              <a:rPr lang="tr-TR" sz="1100" dirty="0">
                <a:solidFill>
                  <a:prstClr val="black"/>
                </a:solidFill>
              </a:rPr>
              <a:t>HASTANE BEBEK DOSTU MU?</a:t>
            </a:r>
          </a:p>
        </p:txBody>
      </p:sp>
      <p:sp>
        <p:nvSpPr>
          <p:cNvPr id="7" name="6 Yuvarlatılmış Dikdörtgen"/>
          <p:cNvSpPr/>
          <p:nvPr/>
        </p:nvSpPr>
        <p:spPr>
          <a:xfrm>
            <a:off x="1787526" y="944563"/>
            <a:ext cx="1728788" cy="215900"/>
          </a:xfrm>
          <a:prstGeom prst="roundRect">
            <a:avLst/>
          </a:prstGeom>
          <a:noFill/>
          <a:ln>
            <a:noFill/>
          </a:ln>
          <a:effectLst/>
        </p:spPr>
        <p:style>
          <a:lnRef idx="1">
            <a:schemeClr val="accent5"/>
          </a:lnRef>
          <a:fillRef idx="2">
            <a:schemeClr val="accent5"/>
          </a:fillRef>
          <a:effectRef idx="1">
            <a:schemeClr val="accent5"/>
          </a:effectRef>
          <a:fontRef idx="minor">
            <a:schemeClr val="dk1"/>
          </a:fontRef>
        </p:style>
        <p:txBody>
          <a:bodyPr anchor="ctr"/>
          <a:lstStyle/>
          <a:p>
            <a:pPr algn="ctr">
              <a:defRPr/>
            </a:pPr>
            <a:r>
              <a:rPr lang="tr-TR" sz="1100" dirty="0">
                <a:solidFill>
                  <a:srgbClr val="FF0000"/>
                </a:solidFill>
              </a:rPr>
              <a:t>EVET</a:t>
            </a:r>
          </a:p>
        </p:txBody>
      </p:sp>
      <p:sp>
        <p:nvSpPr>
          <p:cNvPr id="8" name="7 Yuvarlatılmış Dikdörtgen"/>
          <p:cNvSpPr/>
          <p:nvPr/>
        </p:nvSpPr>
        <p:spPr>
          <a:xfrm>
            <a:off x="5243514" y="944563"/>
            <a:ext cx="1728787" cy="215900"/>
          </a:xfrm>
          <a:prstGeom prst="roundRect">
            <a:avLst/>
          </a:prstGeom>
          <a:noFill/>
          <a:ln>
            <a:noFill/>
          </a:ln>
          <a:effectLst/>
        </p:spPr>
        <p:style>
          <a:lnRef idx="1">
            <a:schemeClr val="accent5"/>
          </a:lnRef>
          <a:fillRef idx="2">
            <a:schemeClr val="accent5"/>
          </a:fillRef>
          <a:effectRef idx="1">
            <a:schemeClr val="accent5"/>
          </a:effectRef>
          <a:fontRef idx="minor">
            <a:schemeClr val="dk1"/>
          </a:fontRef>
        </p:style>
        <p:txBody>
          <a:bodyPr anchor="ctr"/>
          <a:lstStyle/>
          <a:p>
            <a:pPr algn="ctr">
              <a:defRPr/>
            </a:pPr>
            <a:r>
              <a:rPr lang="tr-TR" sz="1100" dirty="0">
                <a:solidFill>
                  <a:srgbClr val="FF0000"/>
                </a:solidFill>
              </a:rPr>
              <a:t>HAYIR</a:t>
            </a:r>
          </a:p>
        </p:txBody>
      </p:sp>
      <p:sp>
        <p:nvSpPr>
          <p:cNvPr id="10" name="9 Yuvarlatılmış Dikdörtgen"/>
          <p:cNvSpPr/>
          <p:nvPr/>
        </p:nvSpPr>
        <p:spPr>
          <a:xfrm>
            <a:off x="6203950" y="4454527"/>
            <a:ext cx="1728788" cy="269875"/>
          </a:xfrm>
          <a:prstGeom prst="roundRect">
            <a:avLst/>
          </a:prstGeom>
          <a:solidFill>
            <a:schemeClr val="accent2">
              <a:lumMod val="20000"/>
              <a:lumOff val="80000"/>
            </a:schemeClr>
          </a:solidFill>
        </p:spPr>
        <p:style>
          <a:lnRef idx="1">
            <a:schemeClr val="accent5"/>
          </a:lnRef>
          <a:fillRef idx="2">
            <a:schemeClr val="accent5"/>
          </a:fillRef>
          <a:effectRef idx="1">
            <a:schemeClr val="accent5"/>
          </a:effectRef>
          <a:fontRef idx="minor">
            <a:schemeClr val="dk1"/>
          </a:fontRef>
        </p:style>
        <p:txBody>
          <a:bodyPr anchor="ctr"/>
          <a:lstStyle/>
          <a:p>
            <a:pPr algn="ctr">
              <a:lnSpc>
                <a:spcPts val="1200"/>
              </a:lnSpc>
              <a:defRPr/>
            </a:pPr>
            <a:r>
              <a:rPr lang="tr-TR" sz="1100" dirty="0">
                <a:solidFill>
                  <a:prstClr val="black"/>
                </a:solidFill>
              </a:rPr>
              <a:t>YILLIK DOĞUM SAYISI</a:t>
            </a:r>
          </a:p>
        </p:txBody>
      </p:sp>
      <p:cxnSp>
        <p:nvCxnSpPr>
          <p:cNvPr id="12" name="11 Dirsek Bağlayıcısı"/>
          <p:cNvCxnSpPr>
            <a:stCxn id="6" idx="2"/>
            <a:endCxn id="7" idx="0"/>
          </p:cNvCxnSpPr>
          <p:nvPr/>
        </p:nvCxnSpPr>
        <p:spPr>
          <a:xfrm rot="5400000">
            <a:off x="3407569" y="-27781"/>
            <a:ext cx="215900" cy="1728788"/>
          </a:xfrm>
          <a:prstGeom prst="bent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4" name="13 Dirsek Bağlayıcısı"/>
          <p:cNvCxnSpPr>
            <a:stCxn id="6" idx="2"/>
            <a:endCxn id="8" idx="0"/>
          </p:cNvCxnSpPr>
          <p:nvPr/>
        </p:nvCxnSpPr>
        <p:spPr>
          <a:xfrm rot="16200000" flipH="1">
            <a:off x="5136357" y="-27781"/>
            <a:ext cx="215900" cy="1728787"/>
          </a:xfrm>
          <a:prstGeom prst="bent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5" name="24 Yuvarlatılmış Dikdörtgen"/>
          <p:cNvSpPr/>
          <p:nvPr/>
        </p:nvSpPr>
        <p:spPr>
          <a:xfrm>
            <a:off x="4908551" y="4995863"/>
            <a:ext cx="1727200" cy="215900"/>
          </a:xfrm>
          <a:prstGeom prst="roundRect">
            <a:avLst/>
          </a:prstGeom>
          <a:noFill/>
          <a:ln>
            <a:noFill/>
          </a:ln>
          <a:effectLst/>
        </p:spPr>
        <p:style>
          <a:lnRef idx="1">
            <a:schemeClr val="accent5"/>
          </a:lnRef>
          <a:fillRef idx="2">
            <a:schemeClr val="accent5"/>
          </a:fillRef>
          <a:effectRef idx="1">
            <a:schemeClr val="accent5"/>
          </a:effectRef>
          <a:fontRef idx="minor">
            <a:schemeClr val="dk1"/>
          </a:fontRef>
        </p:style>
        <p:txBody>
          <a:bodyPr anchor="ctr"/>
          <a:lstStyle/>
          <a:p>
            <a:pPr algn="ctr">
              <a:defRPr/>
            </a:pPr>
            <a:r>
              <a:rPr lang="tr-TR" sz="1100" dirty="0">
                <a:solidFill>
                  <a:srgbClr val="FF0000"/>
                </a:solidFill>
              </a:rPr>
              <a:t>500 ÜSTÜ</a:t>
            </a:r>
          </a:p>
        </p:txBody>
      </p:sp>
      <p:sp>
        <p:nvSpPr>
          <p:cNvPr id="26" name="25 Yuvarlatılmış Dikdörtgen"/>
          <p:cNvSpPr/>
          <p:nvPr/>
        </p:nvSpPr>
        <p:spPr>
          <a:xfrm>
            <a:off x="7164389" y="4995863"/>
            <a:ext cx="1728787" cy="215900"/>
          </a:xfrm>
          <a:prstGeom prst="roundRect">
            <a:avLst/>
          </a:prstGeom>
          <a:noFill/>
          <a:ln>
            <a:noFill/>
          </a:ln>
          <a:effectLst/>
        </p:spPr>
        <p:style>
          <a:lnRef idx="1">
            <a:schemeClr val="accent5"/>
          </a:lnRef>
          <a:fillRef idx="2">
            <a:schemeClr val="accent5"/>
          </a:fillRef>
          <a:effectRef idx="1">
            <a:schemeClr val="accent5"/>
          </a:effectRef>
          <a:fontRef idx="minor">
            <a:schemeClr val="dk1"/>
          </a:fontRef>
        </p:style>
        <p:txBody>
          <a:bodyPr anchor="ctr"/>
          <a:lstStyle/>
          <a:p>
            <a:pPr algn="ctr">
              <a:defRPr/>
            </a:pPr>
            <a:r>
              <a:rPr lang="tr-TR" sz="1100" dirty="0">
                <a:solidFill>
                  <a:srgbClr val="FF0000"/>
                </a:solidFill>
              </a:rPr>
              <a:t>500 ALTI</a:t>
            </a:r>
          </a:p>
        </p:txBody>
      </p:sp>
      <p:sp>
        <p:nvSpPr>
          <p:cNvPr id="31" name="30 Yuvarlatılmış Dikdörtgen"/>
          <p:cNvSpPr/>
          <p:nvPr/>
        </p:nvSpPr>
        <p:spPr>
          <a:xfrm>
            <a:off x="1211264" y="1322388"/>
            <a:ext cx="2881312" cy="647700"/>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tr-TR" sz="1100" b="0" dirty="0">
                <a:solidFill>
                  <a:prstClr val="black"/>
                </a:solidFill>
              </a:rPr>
              <a:t>Yılda bir kez  “Kendi Kendine Değerlendirme Formu" </a:t>
            </a:r>
            <a:r>
              <a:rPr lang="tr-TR" sz="1100" dirty="0">
                <a:solidFill>
                  <a:prstClr val="black"/>
                </a:solidFill>
              </a:rPr>
              <a:t>İl Sağlık Müdürlüğü </a:t>
            </a:r>
            <a:r>
              <a:rPr lang="tr-TR" sz="1100" b="0" dirty="0">
                <a:solidFill>
                  <a:prstClr val="black"/>
                </a:solidFill>
              </a:rPr>
              <a:t>program sorumlusu ve yetkili kişilerce değerlendirilir</a:t>
            </a:r>
          </a:p>
        </p:txBody>
      </p:sp>
      <p:cxnSp>
        <p:nvCxnSpPr>
          <p:cNvPr id="34" name="33 Düz Ok Bağlayıcısı"/>
          <p:cNvCxnSpPr>
            <a:stCxn id="7" idx="2"/>
            <a:endCxn id="31" idx="0"/>
          </p:cNvCxnSpPr>
          <p:nvPr/>
        </p:nvCxnSpPr>
        <p:spPr>
          <a:xfrm>
            <a:off x="2651125" y="1160465"/>
            <a:ext cx="0" cy="16192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7" name="36 Yuvarlatılmış Dikdörtgen"/>
          <p:cNvSpPr/>
          <p:nvPr/>
        </p:nvSpPr>
        <p:spPr>
          <a:xfrm>
            <a:off x="4667251" y="1322390"/>
            <a:ext cx="2881313" cy="485775"/>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tr-TR" sz="1100" b="0">
                <a:solidFill>
                  <a:prstClr val="black"/>
                </a:solidFill>
              </a:rPr>
              <a:t>Kuruluşun </a:t>
            </a:r>
            <a:r>
              <a:rPr lang="tr-TR" sz="1100" b="0" dirty="0">
                <a:solidFill>
                  <a:prstClr val="black"/>
                </a:solidFill>
              </a:rPr>
              <a:t>“BDH için 11 Adım” kapsamında eğitim ve hazırlıkları tamamlanır </a:t>
            </a:r>
          </a:p>
        </p:txBody>
      </p:sp>
      <p:cxnSp>
        <p:nvCxnSpPr>
          <p:cNvPr id="39" name="38 Düz Ok Bağlayıcısı"/>
          <p:cNvCxnSpPr>
            <a:stCxn id="8" idx="2"/>
            <a:endCxn id="37" idx="0"/>
          </p:cNvCxnSpPr>
          <p:nvPr/>
        </p:nvCxnSpPr>
        <p:spPr>
          <a:xfrm>
            <a:off x="6108700" y="1160465"/>
            <a:ext cx="0" cy="16192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42" name="41 Yuvarlatılmış Dikdörtgen"/>
          <p:cNvSpPr/>
          <p:nvPr/>
        </p:nvSpPr>
        <p:spPr>
          <a:xfrm>
            <a:off x="4811714" y="5357815"/>
            <a:ext cx="1920875" cy="917575"/>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tr-TR" sz="1100" b="0" dirty="0">
                <a:solidFill>
                  <a:prstClr val="black"/>
                </a:solidFill>
              </a:rPr>
              <a:t>Form, resmi yazı ile değerlendirme talebi için Çocuk ve Ergen Sağlığı Dairesi Başkanlığına gönderilir</a:t>
            </a:r>
          </a:p>
        </p:txBody>
      </p:sp>
      <p:sp>
        <p:nvSpPr>
          <p:cNvPr id="43" name="42 Yuvarlatılmış Dikdörtgen"/>
          <p:cNvSpPr/>
          <p:nvPr/>
        </p:nvSpPr>
        <p:spPr>
          <a:xfrm>
            <a:off x="7067551" y="5373688"/>
            <a:ext cx="1920875" cy="901700"/>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tr-TR" sz="1100" dirty="0">
                <a:solidFill>
                  <a:prstClr val="black"/>
                </a:solidFill>
              </a:rPr>
              <a:t>Hastaneye BDH u</a:t>
            </a:r>
            <a:r>
              <a:rPr lang="tr-TR" sz="1100" b="0" dirty="0">
                <a:solidFill>
                  <a:prstClr val="black"/>
                </a:solidFill>
              </a:rPr>
              <a:t>nvanı verilerek resmi yazı ile Çocuk ve Ergen Sağlığı Dairesi Başkanlığına bildirilir</a:t>
            </a:r>
          </a:p>
        </p:txBody>
      </p:sp>
      <p:sp>
        <p:nvSpPr>
          <p:cNvPr id="44" name="43 Yuvarlatılmış Dikdörtgen"/>
          <p:cNvSpPr/>
          <p:nvPr/>
        </p:nvSpPr>
        <p:spPr>
          <a:xfrm>
            <a:off x="4667251" y="2024065"/>
            <a:ext cx="2881313" cy="649287"/>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tr-TR" sz="1100" b="0" dirty="0">
                <a:solidFill>
                  <a:prstClr val="black"/>
                </a:solidFill>
              </a:rPr>
              <a:t>Hastane "Kendi Kendine Değerlendirme Formu" </a:t>
            </a:r>
            <a:r>
              <a:rPr lang="tr-TR" sz="1100" dirty="0">
                <a:solidFill>
                  <a:prstClr val="black"/>
                </a:solidFill>
              </a:rPr>
              <a:t>İl Sağlık Müdürlüğü </a:t>
            </a:r>
            <a:r>
              <a:rPr lang="tr-TR" sz="1100" b="0" dirty="0">
                <a:solidFill>
                  <a:prstClr val="black"/>
                </a:solidFill>
              </a:rPr>
              <a:t>program sorumlusu ve yetkili kişilerce değerlendirilir</a:t>
            </a:r>
          </a:p>
        </p:txBody>
      </p:sp>
      <p:sp>
        <p:nvSpPr>
          <p:cNvPr id="45" name="44 Yuvarlatılmış Dikdörtgen"/>
          <p:cNvSpPr/>
          <p:nvPr/>
        </p:nvSpPr>
        <p:spPr>
          <a:xfrm>
            <a:off x="6203950" y="3429000"/>
            <a:ext cx="1728788" cy="215900"/>
          </a:xfrm>
          <a:prstGeom prst="roundRect">
            <a:avLst/>
          </a:prstGeom>
          <a:noFill/>
          <a:ln>
            <a:noFill/>
          </a:ln>
          <a:effectLst/>
        </p:spPr>
        <p:style>
          <a:lnRef idx="1">
            <a:schemeClr val="accent5"/>
          </a:lnRef>
          <a:fillRef idx="2">
            <a:schemeClr val="accent5"/>
          </a:fillRef>
          <a:effectRef idx="1">
            <a:schemeClr val="accent5"/>
          </a:effectRef>
          <a:fontRef idx="minor">
            <a:schemeClr val="dk1"/>
          </a:fontRef>
        </p:style>
        <p:txBody>
          <a:bodyPr anchor="ctr"/>
          <a:lstStyle/>
          <a:p>
            <a:pPr algn="ctr">
              <a:defRPr/>
            </a:pPr>
            <a:r>
              <a:rPr lang="tr-TR" sz="1100" dirty="0">
                <a:solidFill>
                  <a:srgbClr val="FF0000"/>
                </a:solidFill>
              </a:rPr>
              <a:t>80 VE ÜZERİ</a:t>
            </a:r>
          </a:p>
        </p:txBody>
      </p:sp>
      <p:sp>
        <p:nvSpPr>
          <p:cNvPr id="46" name="45 Yuvarlatılmış Dikdörtgen"/>
          <p:cNvSpPr/>
          <p:nvPr/>
        </p:nvSpPr>
        <p:spPr>
          <a:xfrm>
            <a:off x="4284663" y="3429000"/>
            <a:ext cx="1727200" cy="215900"/>
          </a:xfrm>
          <a:prstGeom prst="roundRect">
            <a:avLst/>
          </a:prstGeom>
          <a:noFill/>
          <a:ln>
            <a:noFill/>
          </a:ln>
          <a:effectLst/>
        </p:spPr>
        <p:style>
          <a:lnRef idx="1">
            <a:schemeClr val="accent5"/>
          </a:lnRef>
          <a:fillRef idx="2">
            <a:schemeClr val="accent5"/>
          </a:fillRef>
          <a:effectRef idx="1">
            <a:schemeClr val="accent5"/>
          </a:effectRef>
          <a:fontRef idx="minor">
            <a:schemeClr val="dk1"/>
          </a:fontRef>
        </p:style>
        <p:txBody>
          <a:bodyPr anchor="ctr"/>
          <a:lstStyle/>
          <a:p>
            <a:pPr algn="ctr">
              <a:defRPr/>
            </a:pPr>
            <a:r>
              <a:rPr lang="tr-TR" sz="1100" dirty="0">
                <a:solidFill>
                  <a:srgbClr val="FF0000"/>
                </a:solidFill>
              </a:rPr>
              <a:t>80 ALTINDA</a:t>
            </a:r>
          </a:p>
        </p:txBody>
      </p:sp>
      <p:sp>
        <p:nvSpPr>
          <p:cNvPr id="47" name="46 Yuvarlatılmış Dikdörtgen"/>
          <p:cNvSpPr/>
          <p:nvPr/>
        </p:nvSpPr>
        <p:spPr>
          <a:xfrm>
            <a:off x="5243514" y="2889252"/>
            <a:ext cx="1728787" cy="269875"/>
          </a:xfrm>
          <a:prstGeom prst="roundRect">
            <a:avLst/>
          </a:prstGeom>
          <a:solidFill>
            <a:schemeClr val="accent2">
              <a:lumMod val="20000"/>
              <a:lumOff val="80000"/>
            </a:schemeClr>
          </a:solidFill>
        </p:spPr>
        <p:style>
          <a:lnRef idx="1">
            <a:schemeClr val="accent5"/>
          </a:lnRef>
          <a:fillRef idx="2">
            <a:schemeClr val="accent5"/>
          </a:fillRef>
          <a:effectRef idx="1">
            <a:schemeClr val="accent5"/>
          </a:effectRef>
          <a:fontRef idx="minor">
            <a:schemeClr val="dk1"/>
          </a:fontRef>
        </p:style>
        <p:txBody>
          <a:bodyPr anchor="ctr"/>
          <a:lstStyle/>
          <a:p>
            <a:pPr algn="ctr">
              <a:lnSpc>
                <a:spcPts val="1200"/>
              </a:lnSpc>
              <a:defRPr/>
            </a:pPr>
            <a:r>
              <a:rPr lang="tr-TR" sz="1100" dirty="0">
                <a:solidFill>
                  <a:prstClr val="black"/>
                </a:solidFill>
              </a:rPr>
              <a:t>DEĞERLENDİRME SONUCU</a:t>
            </a:r>
          </a:p>
        </p:txBody>
      </p:sp>
      <p:sp>
        <p:nvSpPr>
          <p:cNvPr id="48" name="47 Yuvarlatılmış Dikdörtgen"/>
          <p:cNvSpPr/>
          <p:nvPr/>
        </p:nvSpPr>
        <p:spPr>
          <a:xfrm>
            <a:off x="4187826" y="3860800"/>
            <a:ext cx="1920875" cy="755650"/>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tr-TR" sz="1100" b="0" dirty="0">
                <a:solidFill>
                  <a:prstClr val="black"/>
                </a:solidFill>
              </a:rPr>
              <a:t>Hastanenin eksikleri  “BDH için 11 Adım” kapsamında gözden geçirilerek tamamlanır</a:t>
            </a:r>
          </a:p>
        </p:txBody>
      </p:sp>
      <p:cxnSp>
        <p:nvCxnSpPr>
          <p:cNvPr id="50" name="49 Düz Ok Bağlayıcısı"/>
          <p:cNvCxnSpPr>
            <a:stCxn id="37" idx="2"/>
            <a:endCxn id="44" idx="0"/>
          </p:cNvCxnSpPr>
          <p:nvPr/>
        </p:nvCxnSpPr>
        <p:spPr>
          <a:xfrm>
            <a:off x="6108700" y="1808163"/>
            <a:ext cx="0" cy="2159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52" name="51 Düz Ok Bağlayıcısı"/>
          <p:cNvCxnSpPr>
            <a:stCxn id="44" idx="2"/>
            <a:endCxn id="47" idx="0"/>
          </p:cNvCxnSpPr>
          <p:nvPr/>
        </p:nvCxnSpPr>
        <p:spPr>
          <a:xfrm>
            <a:off x="6108700" y="2673350"/>
            <a:ext cx="0" cy="2159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54" name="53 Dirsek Bağlayıcısı"/>
          <p:cNvCxnSpPr>
            <a:stCxn id="47" idx="2"/>
            <a:endCxn id="45" idx="0"/>
          </p:cNvCxnSpPr>
          <p:nvPr/>
        </p:nvCxnSpPr>
        <p:spPr>
          <a:xfrm rot="16200000" flipH="1">
            <a:off x="6453188" y="2814639"/>
            <a:ext cx="269875" cy="958850"/>
          </a:xfrm>
          <a:prstGeom prst="bent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56" name="55 Dirsek Bağlayıcısı"/>
          <p:cNvCxnSpPr>
            <a:stCxn id="47" idx="2"/>
            <a:endCxn id="46" idx="0"/>
          </p:cNvCxnSpPr>
          <p:nvPr/>
        </p:nvCxnSpPr>
        <p:spPr>
          <a:xfrm rot="5400000">
            <a:off x="5493545" y="2813846"/>
            <a:ext cx="269875" cy="960437"/>
          </a:xfrm>
          <a:prstGeom prst="bent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58" name="57 Düz Ok Bağlayıcısı"/>
          <p:cNvCxnSpPr>
            <a:stCxn id="46" idx="2"/>
            <a:endCxn id="48" idx="0"/>
          </p:cNvCxnSpPr>
          <p:nvPr/>
        </p:nvCxnSpPr>
        <p:spPr>
          <a:xfrm>
            <a:off x="5148263" y="3644900"/>
            <a:ext cx="0" cy="2159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60" name="59 Düz Ok Bağlayıcısı"/>
          <p:cNvCxnSpPr>
            <a:stCxn id="45" idx="2"/>
            <a:endCxn id="10" idx="0"/>
          </p:cNvCxnSpPr>
          <p:nvPr/>
        </p:nvCxnSpPr>
        <p:spPr>
          <a:xfrm>
            <a:off x="7067550" y="3644901"/>
            <a:ext cx="0" cy="80962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64" name="63 Düz Ok Bağlayıcısı"/>
          <p:cNvCxnSpPr>
            <a:stCxn id="25" idx="2"/>
            <a:endCxn id="42" idx="0"/>
          </p:cNvCxnSpPr>
          <p:nvPr/>
        </p:nvCxnSpPr>
        <p:spPr>
          <a:xfrm>
            <a:off x="5772150" y="5211763"/>
            <a:ext cx="0" cy="14605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66" name="65 Düz Ok Bağlayıcısı"/>
          <p:cNvCxnSpPr>
            <a:endCxn id="43" idx="0"/>
          </p:cNvCxnSpPr>
          <p:nvPr/>
        </p:nvCxnSpPr>
        <p:spPr>
          <a:xfrm>
            <a:off x="8027988" y="5211765"/>
            <a:ext cx="0" cy="16192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67" name="66 Yuvarlatılmış Dikdörtgen"/>
          <p:cNvSpPr/>
          <p:nvPr/>
        </p:nvSpPr>
        <p:spPr>
          <a:xfrm>
            <a:off x="2747963" y="2673350"/>
            <a:ext cx="1344612" cy="215900"/>
          </a:xfrm>
          <a:prstGeom prst="roundRect">
            <a:avLst/>
          </a:prstGeom>
          <a:noFill/>
          <a:ln>
            <a:noFill/>
          </a:ln>
          <a:effectLst/>
        </p:spPr>
        <p:style>
          <a:lnRef idx="1">
            <a:schemeClr val="accent5"/>
          </a:lnRef>
          <a:fillRef idx="2">
            <a:schemeClr val="accent5"/>
          </a:fillRef>
          <a:effectRef idx="1">
            <a:schemeClr val="accent5"/>
          </a:effectRef>
          <a:fontRef idx="minor">
            <a:schemeClr val="dk1"/>
          </a:fontRef>
        </p:style>
        <p:txBody>
          <a:bodyPr anchor="ctr"/>
          <a:lstStyle/>
          <a:p>
            <a:pPr algn="ctr">
              <a:defRPr/>
            </a:pPr>
            <a:r>
              <a:rPr lang="tr-TR" sz="1100" dirty="0">
                <a:solidFill>
                  <a:srgbClr val="FF0000"/>
                </a:solidFill>
              </a:rPr>
              <a:t>80 VE ÜZERİ</a:t>
            </a:r>
          </a:p>
        </p:txBody>
      </p:sp>
      <p:sp>
        <p:nvSpPr>
          <p:cNvPr id="68" name="67 Yuvarlatılmış Dikdörtgen"/>
          <p:cNvSpPr/>
          <p:nvPr/>
        </p:nvSpPr>
        <p:spPr>
          <a:xfrm>
            <a:off x="1116014" y="2673350"/>
            <a:ext cx="1343025" cy="215900"/>
          </a:xfrm>
          <a:prstGeom prst="roundRect">
            <a:avLst/>
          </a:prstGeom>
          <a:noFill/>
          <a:ln>
            <a:noFill/>
          </a:ln>
          <a:effectLst/>
        </p:spPr>
        <p:style>
          <a:lnRef idx="1">
            <a:schemeClr val="accent5"/>
          </a:lnRef>
          <a:fillRef idx="2">
            <a:schemeClr val="accent5"/>
          </a:fillRef>
          <a:effectRef idx="1">
            <a:schemeClr val="accent5"/>
          </a:effectRef>
          <a:fontRef idx="minor">
            <a:schemeClr val="dk1"/>
          </a:fontRef>
        </p:style>
        <p:txBody>
          <a:bodyPr anchor="ctr"/>
          <a:lstStyle/>
          <a:p>
            <a:pPr algn="ctr">
              <a:defRPr/>
            </a:pPr>
            <a:r>
              <a:rPr lang="tr-TR" sz="1100" dirty="0">
                <a:solidFill>
                  <a:srgbClr val="FF0000"/>
                </a:solidFill>
              </a:rPr>
              <a:t>80 ALTINDA</a:t>
            </a:r>
          </a:p>
        </p:txBody>
      </p:sp>
      <p:sp>
        <p:nvSpPr>
          <p:cNvPr id="69" name="68 Yuvarlatılmış Dikdörtgen"/>
          <p:cNvSpPr/>
          <p:nvPr/>
        </p:nvSpPr>
        <p:spPr>
          <a:xfrm>
            <a:off x="1787526" y="2187577"/>
            <a:ext cx="1728788" cy="269875"/>
          </a:xfrm>
          <a:prstGeom prst="roundRect">
            <a:avLst/>
          </a:prstGeom>
          <a:solidFill>
            <a:schemeClr val="accent2">
              <a:lumMod val="20000"/>
              <a:lumOff val="80000"/>
            </a:schemeClr>
          </a:solidFill>
        </p:spPr>
        <p:style>
          <a:lnRef idx="1">
            <a:schemeClr val="accent5"/>
          </a:lnRef>
          <a:fillRef idx="2">
            <a:schemeClr val="accent5"/>
          </a:fillRef>
          <a:effectRef idx="1">
            <a:schemeClr val="accent5"/>
          </a:effectRef>
          <a:fontRef idx="minor">
            <a:schemeClr val="dk1"/>
          </a:fontRef>
        </p:style>
        <p:txBody>
          <a:bodyPr anchor="ctr"/>
          <a:lstStyle/>
          <a:p>
            <a:pPr algn="ctr">
              <a:lnSpc>
                <a:spcPts val="1200"/>
              </a:lnSpc>
              <a:defRPr/>
            </a:pPr>
            <a:r>
              <a:rPr lang="tr-TR" sz="1100" dirty="0">
                <a:solidFill>
                  <a:prstClr val="black"/>
                </a:solidFill>
              </a:rPr>
              <a:t>DEĞERLENDİRME SONUCU</a:t>
            </a:r>
          </a:p>
        </p:txBody>
      </p:sp>
      <p:cxnSp>
        <p:nvCxnSpPr>
          <p:cNvPr id="70" name="69 Dirsek Bağlayıcısı"/>
          <p:cNvCxnSpPr>
            <a:stCxn id="69" idx="2"/>
            <a:endCxn id="67" idx="0"/>
          </p:cNvCxnSpPr>
          <p:nvPr/>
        </p:nvCxnSpPr>
        <p:spPr>
          <a:xfrm rot="16200000" flipH="1">
            <a:off x="2927350" y="2181226"/>
            <a:ext cx="215900" cy="768350"/>
          </a:xfrm>
          <a:prstGeom prst="bent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71" name="70 Dirsek Bağlayıcısı"/>
          <p:cNvCxnSpPr>
            <a:stCxn id="69" idx="2"/>
            <a:endCxn id="68" idx="0"/>
          </p:cNvCxnSpPr>
          <p:nvPr/>
        </p:nvCxnSpPr>
        <p:spPr>
          <a:xfrm rot="5400000">
            <a:off x="2111375" y="2133601"/>
            <a:ext cx="215900" cy="863600"/>
          </a:xfrm>
          <a:prstGeom prst="bent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81" name="80 Yuvarlatılmış Dikdörtgen"/>
          <p:cNvSpPr/>
          <p:nvPr/>
        </p:nvSpPr>
        <p:spPr>
          <a:xfrm>
            <a:off x="2747963" y="3051175"/>
            <a:ext cx="1344612" cy="917575"/>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tr-TR" sz="1100" dirty="0">
                <a:solidFill>
                  <a:prstClr val="black"/>
                </a:solidFill>
              </a:rPr>
              <a:t>Bir sonraki yıl yapılacak değerlendir-meye dek rutin çalışmalar sürdürülür</a:t>
            </a:r>
            <a:endParaRPr lang="tr-TR" sz="1100" b="0" dirty="0">
              <a:solidFill>
                <a:prstClr val="black"/>
              </a:solidFill>
            </a:endParaRPr>
          </a:p>
        </p:txBody>
      </p:sp>
      <p:cxnSp>
        <p:nvCxnSpPr>
          <p:cNvPr id="90" name="89 Dirsek Bağlayıcısı"/>
          <p:cNvCxnSpPr>
            <a:stCxn id="10" idx="2"/>
            <a:endCxn id="25" idx="0"/>
          </p:cNvCxnSpPr>
          <p:nvPr/>
        </p:nvCxnSpPr>
        <p:spPr>
          <a:xfrm rot="5400000">
            <a:off x="6284119" y="4212432"/>
            <a:ext cx="271463" cy="1295400"/>
          </a:xfrm>
          <a:prstGeom prst="bent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93" name="92 Dirsek Bağlayıcısı"/>
          <p:cNvCxnSpPr>
            <a:stCxn id="10" idx="2"/>
            <a:endCxn id="26" idx="0"/>
          </p:cNvCxnSpPr>
          <p:nvPr/>
        </p:nvCxnSpPr>
        <p:spPr>
          <a:xfrm rot="16200000" flipH="1">
            <a:off x="7412038" y="4379913"/>
            <a:ext cx="271463" cy="960438"/>
          </a:xfrm>
          <a:prstGeom prst="bent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00" name="99 Dirsek Bağlayıcısı"/>
          <p:cNvCxnSpPr>
            <a:stCxn id="48" idx="3"/>
            <a:endCxn id="44" idx="3"/>
          </p:cNvCxnSpPr>
          <p:nvPr/>
        </p:nvCxnSpPr>
        <p:spPr>
          <a:xfrm flipV="1">
            <a:off x="6108701" y="2349502"/>
            <a:ext cx="1439863" cy="1889125"/>
          </a:xfrm>
          <a:prstGeom prst="bentConnector3">
            <a:avLst>
              <a:gd name="adj1" fmla="val 136226"/>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03" name="102 Düz Ok Bağlayıcısı"/>
          <p:cNvCxnSpPr>
            <a:stCxn id="67" idx="2"/>
            <a:endCxn id="81" idx="0"/>
          </p:cNvCxnSpPr>
          <p:nvPr/>
        </p:nvCxnSpPr>
        <p:spPr>
          <a:xfrm>
            <a:off x="3419475" y="2889252"/>
            <a:ext cx="0" cy="16192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05" name="104 Düz Ok Bağlayıcısı"/>
          <p:cNvCxnSpPr>
            <a:stCxn id="31" idx="2"/>
            <a:endCxn id="69" idx="0"/>
          </p:cNvCxnSpPr>
          <p:nvPr/>
        </p:nvCxnSpPr>
        <p:spPr>
          <a:xfrm>
            <a:off x="2651125" y="1970090"/>
            <a:ext cx="0" cy="21748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09" name="108 Yuvarlatılmış Dikdörtgen"/>
          <p:cNvSpPr/>
          <p:nvPr/>
        </p:nvSpPr>
        <p:spPr>
          <a:xfrm>
            <a:off x="923925" y="3051175"/>
            <a:ext cx="1727200" cy="917575"/>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tr-TR" sz="1100" b="0" dirty="0">
                <a:solidFill>
                  <a:prstClr val="black"/>
                </a:solidFill>
              </a:rPr>
              <a:t>Hastanenin eksikleri  “BDH için 11 Adım” kapsamında gözden geçirilerek tamamlanır</a:t>
            </a:r>
          </a:p>
        </p:txBody>
      </p:sp>
      <p:cxnSp>
        <p:nvCxnSpPr>
          <p:cNvPr id="117" name="116 Düz Ok Bağlayıcısı"/>
          <p:cNvCxnSpPr>
            <a:stCxn id="68" idx="2"/>
            <a:endCxn id="109" idx="0"/>
          </p:cNvCxnSpPr>
          <p:nvPr/>
        </p:nvCxnSpPr>
        <p:spPr>
          <a:xfrm>
            <a:off x="1787525" y="2889252"/>
            <a:ext cx="0" cy="16192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32" name="131 Yuvarlatılmış Dikdörtgen"/>
          <p:cNvSpPr/>
          <p:nvPr/>
        </p:nvSpPr>
        <p:spPr>
          <a:xfrm>
            <a:off x="347664" y="4130675"/>
            <a:ext cx="2879725" cy="647700"/>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tr-TR" sz="1100" b="0" dirty="0">
                <a:solidFill>
                  <a:prstClr val="black"/>
                </a:solidFill>
              </a:rPr>
              <a:t>Hastane "Kendi Kendine Değerlendirme Formu"  ile </a:t>
            </a:r>
            <a:r>
              <a:rPr lang="tr-TR" sz="1100" dirty="0">
                <a:solidFill>
                  <a:prstClr val="black"/>
                </a:solidFill>
              </a:rPr>
              <a:t>İl Sağlık Müdürlüğü </a:t>
            </a:r>
            <a:r>
              <a:rPr lang="tr-TR" sz="1100" b="0" dirty="0">
                <a:solidFill>
                  <a:prstClr val="black"/>
                </a:solidFill>
              </a:rPr>
              <a:t>program sorumlusu ve yetkili kişilerce değerlendirilir</a:t>
            </a:r>
          </a:p>
        </p:txBody>
      </p:sp>
      <p:cxnSp>
        <p:nvCxnSpPr>
          <p:cNvPr id="134" name="133 Düz Ok Bağlayıcısı"/>
          <p:cNvCxnSpPr>
            <a:stCxn id="109" idx="2"/>
            <a:endCxn id="132" idx="0"/>
          </p:cNvCxnSpPr>
          <p:nvPr/>
        </p:nvCxnSpPr>
        <p:spPr>
          <a:xfrm>
            <a:off x="1787525" y="3968751"/>
            <a:ext cx="0" cy="16192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35" name="134 Yuvarlatılmış Dikdörtgen"/>
          <p:cNvSpPr/>
          <p:nvPr/>
        </p:nvSpPr>
        <p:spPr>
          <a:xfrm>
            <a:off x="2171701" y="5427663"/>
            <a:ext cx="1344613" cy="215900"/>
          </a:xfrm>
          <a:prstGeom prst="roundRect">
            <a:avLst/>
          </a:prstGeom>
          <a:noFill/>
          <a:ln>
            <a:noFill/>
          </a:ln>
          <a:effectLst/>
        </p:spPr>
        <p:style>
          <a:lnRef idx="1">
            <a:schemeClr val="accent5"/>
          </a:lnRef>
          <a:fillRef idx="2">
            <a:schemeClr val="accent5"/>
          </a:fillRef>
          <a:effectRef idx="1">
            <a:schemeClr val="accent5"/>
          </a:effectRef>
          <a:fontRef idx="minor">
            <a:schemeClr val="dk1"/>
          </a:fontRef>
        </p:style>
        <p:txBody>
          <a:bodyPr anchor="ctr"/>
          <a:lstStyle/>
          <a:p>
            <a:pPr algn="ctr">
              <a:defRPr/>
            </a:pPr>
            <a:r>
              <a:rPr lang="tr-TR" sz="1100" dirty="0">
                <a:solidFill>
                  <a:srgbClr val="FF0000"/>
                </a:solidFill>
              </a:rPr>
              <a:t>80 VE ÜZERİ</a:t>
            </a:r>
          </a:p>
        </p:txBody>
      </p:sp>
      <p:sp>
        <p:nvSpPr>
          <p:cNvPr id="137" name="136 Yuvarlatılmış Dikdörtgen"/>
          <p:cNvSpPr/>
          <p:nvPr/>
        </p:nvSpPr>
        <p:spPr>
          <a:xfrm>
            <a:off x="923925" y="4941890"/>
            <a:ext cx="1727200" cy="269875"/>
          </a:xfrm>
          <a:prstGeom prst="roundRect">
            <a:avLst/>
          </a:prstGeom>
          <a:solidFill>
            <a:schemeClr val="accent2">
              <a:lumMod val="20000"/>
              <a:lumOff val="80000"/>
            </a:schemeClr>
          </a:solidFill>
        </p:spPr>
        <p:style>
          <a:lnRef idx="1">
            <a:schemeClr val="accent5"/>
          </a:lnRef>
          <a:fillRef idx="2">
            <a:schemeClr val="accent5"/>
          </a:fillRef>
          <a:effectRef idx="1">
            <a:schemeClr val="accent5"/>
          </a:effectRef>
          <a:fontRef idx="minor">
            <a:schemeClr val="dk1"/>
          </a:fontRef>
        </p:style>
        <p:txBody>
          <a:bodyPr anchor="ctr"/>
          <a:lstStyle/>
          <a:p>
            <a:pPr algn="ctr">
              <a:lnSpc>
                <a:spcPts val="1200"/>
              </a:lnSpc>
              <a:defRPr/>
            </a:pPr>
            <a:r>
              <a:rPr lang="tr-TR" sz="1100" dirty="0">
                <a:solidFill>
                  <a:prstClr val="black"/>
                </a:solidFill>
              </a:rPr>
              <a:t>DEĞERLENDİRME SONUCU</a:t>
            </a:r>
          </a:p>
        </p:txBody>
      </p:sp>
      <p:cxnSp>
        <p:nvCxnSpPr>
          <p:cNvPr id="139" name="138 Dirsek Bağlayıcısı"/>
          <p:cNvCxnSpPr>
            <a:stCxn id="137" idx="2"/>
            <a:endCxn id="136" idx="0"/>
          </p:cNvCxnSpPr>
          <p:nvPr/>
        </p:nvCxnSpPr>
        <p:spPr>
          <a:xfrm rot="5400000">
            <a:off x="1271588" y="4911727"/>
            <a:ext cx="215900" cy="815975"/>
          </a:xfrm>
          <a:prstGeom prst="bent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41" name="140 Düz Ok Bağlayıcısı"/>
          <p:cNvCxnSpPr>
            <a:stCxn id="132" idx="2"/>
            <a:endCxn id="137" idx="0"/>
          </p:cNvCxnSpPr>
          <p:nvPr/>
        </p:nvCxnSpPr>
        <p:spPr>
          <a:xfrm>
            <a:off x="1787525" y="4778377"/>
            <a:ext cx="0" cy="16351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42" name="141 Yuvarlatılmış Dikdörtgen"/>
          <p:cNvSpPr/>
          <p:nvPr/>
        </p:nvSpPr>
        <p:spPr>
          <a:xfrm>
            <a:off x="58739" y="5751515"/>
            <a:ext cx="1825625" cy="1025525"/>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tr-TR" sz="1050" b="0" dirty="0">
                <a:solidFill>
                  <a:prstClr val="black"/>
                </a:solidFill>
              </a:rPr>
              <a:t>Form, resmi yazı ile, unvanın geri alınmasını değerlendirmek için Çocuk ve Ergen Sağlığı Dairesi Başkanlığına gönderilir</a:t>
            </a:r>
          </a:p>
        </p:txBody>
      </p:sp>
      <p:sp>
        <p:nvSpPr>
          <p:cNvPr id="144" name="143 Yuvarlatılmış Dikdörtgen"/>
          <p:cNvSpPr/>
          <p:nvPr/>
        </p:nvSpPr>
        <p:spPr>
          <a:xfrm>
            <a:off x="2076451" y="5751515"/>
            <a:ext cx="1535113" cy="1025525"/>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tr-TR" sz="1050" dirty="0">
                <a:solidFill>
                  <a:prstClr val="black"/>
                </a:solidFill>
              </a:rPr>
              <a:t>Bir sonraki yıl yapılacak değerlendir-meye dek rutin çalışmalar sürdürülür</a:t>
            </a:r>
            <a:endParaRPr lang="tr-TR" sz="1050" b="0" dirty="0">
              <a:solidFill>
                <a:prstClr val="black"/>
              </a:solidFill>
            </a:endParaRPr>
          </a:p>
        </p:txBody>
      </p:sp>
      <p:cxnSp>
        <p:nvCxnSpPr>
          <p:cNvPr id="148" name="147 Düz Ok Bağlayıcısı"/>
          <p:cNvCxnSpPr>
            <a:stCxn id="135" idx="2"/>
            <a:endCxn id="144" idx="0"/>
          </p:cNvCxnSpPr>
          <p:nvPr/>
        </p:nvCxnSpPr>
        <p:spPr>
          <a:xfrm>
            <a:off x="2843213" y="5643563"/>
            <a:ext cx="0" cy="10795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63" name="162 Düz Ok Bağlayıcısı"/>
          <p:cNvCxnSpPr>
            <a:stCxn id="136" idx="2"/>
            <a:endCxn id="142" idx="0"/>
          </p:cNvCxnSpPr>
          <p:nvPr/>
        </p:nvCxnSpPr>
        <p:spPr>
          <a:xfrm>
            <a:off x="971550" y="5643563"/>
            <a:ext cx="0" cy="10795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36" name="135 Yuvarlatılmış Dikdörtgen"/>
          <p:cNvSpPr/>
          <p:nvPr/>
        </p:nvSpPr>
        <p:spPr>
          <a:xfrm>
            <a:off x="250826" y="5427663"/>
            <a:ext cx="1441450" cy="215900"/>
          </a:xfrm>
          <a:prstGeom prst="roundRect">
            <a:avLst/>
          </a:prstGeom>
          <a:noFill/>
          <a:ln>
            <a:noFill/>
          </a:ln>
          <a:effectLst/>
        </p:spPr>
        <p:style>
          <a:lnRef idx="1">
            <a:schemeClr val="accent5"/>
          </a:lnRef>
          <a:fillRef idx="2">
            <a:schemeClr val="accent5"/>
          </a:fillRef>
          <a:effectRef idx="1">
            <a:schemeClr val="accent5"/>
          </a:effectRef>
          <a:fontRef idx="minor">
            <a:schemeClr val="dk1"/>
          </a:fontRef>
        </p:style>
        <p:txBody>
          <a:bodyPr anchor="ctr"/>
          <a:lstStyle/>
          <a:p>
            <a:pPr algn="ctr">
              <a:defRPr/>
            </a:pPr>
            <a:r>
              <a:rPr lang="tr-TR" sz="1100" dirty="0">
                <a:solidFill>
                  <a:srgbClr val="FF0000"/>
                </a:solidFill>
              </a:rPr>
              <a:t>80 ALTINDA</a:t>
            </a:r>
          </a:p>
        </p:txBody>
      </p:sp>
      <p:cxnSp>
        <p:nvCxnSpPr>
          <p:cNvPr id="170" name="169 Dirsek Bağlayıcısı"/>
          <p:cNvCxnSpPr>
            <a:stCxn id="137" idx="2"/>
            <a:endCxn id="135" idx="0"/>
          </p:cNvCxnSpPr>
          <p:nvPr/>
        </p:nvCxnSpPr>
        <p:spPr>
          <a:xfrm rot="16200000" flipH="1">
            <a:off x="2207419" y="4791869"/>
            <a:ext cx="215900" cy="1055688"/>
          </a:xfrm>
          <a:prstGeom prst="bent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83324213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Başlık 1"/>
          <p:cNvSpPr>
            <a:spLocks noGrp="1"/>
          </p:cNvSpPr>
          <p:nvPr>
            <p:ph type="title"/>
          </p:nvPr>
        </p:nvSpPr>
        <p:spPr>
          <a:xfrm>
            <a:off x="457200" y="457200"/>
            <a:ext cx="8229600" cy="1143000"/>
          </a:xfrm>
        </p:spPr>
        <p:txBody>
          <a:bodyPr/>
          <a:lstStyle/>
          <a:p>
            <a:pPr eaLnBrk="1" hangingPunct="1"/>
            <a:r>
              <a:rPr lang="tr-TR" altLang="tr-TR" sz="4000" dirty="0" smtClean="0"/>
              <a:t>Ulusal Değerlendirme Süreci</a:t>
            </a:r>
          </a:p>
        </p:txBody>
      </p:sp>
      <p:sp>
        <p:nvSpPr>
          <p:cNvPr id="47107" name="İçerik Yer Tutucusu 2"/>
          <p:cNvSpPr>
            <a:spLocks noGrp="1"/>
          </p:cNvSpPr>
          <p:nvPr>
            <p:ph idx="1"/>
          </p:nvPr>
        </p:nvSpPr>
        <p:spPr>
          <a:xfrm>
            <a:off x="457200" y="1600200"/>
            <a:ext cx="8229600" cy="4637088"/>
          </a:xfrm>
        </p:spPr>
        <p:txBody>
          <a:bodyPr>
            <a:normAutofit lnSpcReduction="10000"/>
          </a:bodyPr>
          <a:lstStyle/>
          <a:p>
            <a:pPr eaLnBrk="1" hangingPunct="1"/>
            <a:r>
              <a:rPr lang="tr-TR" altLang="tr-TR" smtClean="0"/>
              <a:t>Dış değerlendirme için hazır olan hastaneler “Ulusal Bebek Dostu Hastane Değerlendirme Ekibi” tarafından ziyaret edilerek, </a:t>
            </a:r>
          </a:p>
          <a:p>
            <a:pPr eaLnBrk="1" hangingPunct="1"/>
            <a:r>
              <a:rPr lang="tr-TR" altLang="tr-TR" smtClean="0"/>
              <a:t>Uluslararası dokümanlardan adapte edilerek hazırlanmış standart formlar kullanılarak değerlendirme yapılır.</a:t>
            </a:r>
          </a:p>
          <a:p>
            <a:pPr eaLnBrk="1" hangingPunct="1"/>
            <a:r>
              <a:rPr lang="tr-TR" altLang="tr-TR" smtClean="0"/>
              <a:t>Hamile kadınlar ve yeni doğum yapmış anneler ile yapılan görüşmeler değerlendirmenin anahtarıdır. </a:t>
            </a:r>
          </a:p>
          <a:p>
            <a:pPr eaLnBrk="1" hangingPunct="1"/>
            <a:endParaRPr lang="tr-TR" altLang="tr-TR" smtClean="0"/>
          </a:p>
        </p:txBody>
      </p:sp>
    </p:spTree>
    <p:extLst>
      <p:ext uri="{BB962C8B-B14F-4D97-AF65-F5344CB8AC3E}">
        <p14:creationId xmlns:p14="http://schemas.microsoft.com/office/powerpoint/2010/main" xmlns="" val="2995479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Başlık 1"/>
          <p:cNvSpPr>
            <a:spLocks noGrp="1"/>
          </p:cNvSpPr>
          <p:nvPr>
            <p:ph type="title"/>
          </p:nvPr>
        </p:nvSpPr>
        <p:spPr>
          <a:xfrm>
            <a:off x="323528" y="669658"/>
            <a:ext cx="8229600" cy="941388"/>
          </a:xfrm>
        </p:spPr>
        <p:txBody>
          <a:bodyPr/>
          <a:lstStyle/>
          <a:p>
            <a:pPr eaLnBrk="1" hangingPunct="1"/>
            <a:r>
              <a:rPr lang="tr-TR" altLang="tr-TR" sz="4000" dirty="0" smtClean="0"/>
              <a:t>Ulusal Değerlendirme Süreci</a:t>
            </a:r>
          </a:p>
        </p:txBody>
      </p:sp>
      <p:sp>
        <p:nvSpPr>
          <p:cNvPr id="48131" name="İçerik Yer Tutucusu 2"/>
          <p:cNvSpPr>
            <a:spLocks noGrp="1"/>
          </p:cNvSpPr>
          <p:nvPr>
            <p:ph idx="1"/>
          </p:nvPr>
        </p:nvSpPr>
        <p:spPr>
          <a:xfrm>
            <a:off x="457200" y="1772816"/>
            <a:ext cx="8229600" cy="4353347"/>
          </a:xfrm>
        </p:spPr>
        <p:txBody>
          <a:bodyPr/>
          <a:lstStyle/>
          <a:p>
            <a:pPr eaLnBrk="1" hangingPunct="1"/>
            <a:r>
              <a:rPr lang="tr-TR" altLang="tr-TR" b="1" dirty="0" smtClean="0"/>
              <a:t>İlk 3 adımdan herhangi biri eksik olmamalıdır.</a:t>
            </a:r>
          </a:p>
          <a:p>
            <a:pPr eaLnBrk="1" hangingPunct="1"/>
            <a:r>
              <a:rPr lang="tr-TR" altLang="tr-TR" dirty="0" smtClean="0"/>
              <a:t>Kurumun süreç içinde daha önce hazırladığı KKD formları ve faaliyet raporu gerekirse incelenebilir.</a:t>
            </a:r>
          </a:p>
          <a:p>
            <a:pPr eaLnBrk="1" hangingPunct="1"/>
            <a:r>
              <a:rPr lang="tr-TR" altLang="tr-TR" dirty="0" smtClean="0"/>
              <a:t>Hastanenin değerlendirme sonrası </a:t>
            </a:r>
            <a:r>
              <a:rPr lang="tr-TR" altLang="tr-TR" b="1" dirty="0" smtClean="0"/>
              <a:t>100 </a:t>
            </a:r>
            <a:r>
              <a:rPr lang="tr-TR" altLang="tr-TR" dirty="0" smtClean="0"/>
              <a:t>üzerinden </a:t>
            </a:r>
            <a:r>
              <a:rPr lang="tr-TR" altLang="tr-TR" b="1" dirty="0" smtClean="0"/>
              <a:t>en az 80 </a:t>
            </a:r>
            <a:r>
              <a:rPr lang="tr-TR" altLang="tr-TR" dirty="0" smtClean="0"/>
              <a:t>puan alması gereklidir. </a:t>
            </a:r>
          </a:p>
          <a:p>
            <a:pPr eaLnBrk="1" hangingPunct="1"/>
            <a:endParaRPr lang="tr-TR" altLang="tr-TR" dirty="0" smtClean="0"/>
          </a:p>
          <a:p>
            <a:pPr eaLnBrk="1" hangingPunct="1"/>
            <a:endParaRPr lang="tr-TR" altLang="tr-TR" dirty="0" smtClean="0"/>
          </a:p>
        </p:txBody>
      </p:sp>
      <p:pic>
        <p:nvPicPr>
          <p:cNvPr id="48132" name="Picture 4" descr="C:\Users\user\Desktop\untitled.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915817" y="5165412"/>
            <a:ext cx="2160389" cy="1692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745637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Başlık 1"/>
          <p:cNvSpPr>
            <a:spLocks noGrp="1"/>
          </p:cNvSpPr>
          <p:nvPr>
            <p:ph type="title"/>
          </p:nvPr>
        </p:nvSpPr>
        <p:spPr>
          <a:xfrm>
            <a:off x="457200" y="436621"/>
            <a:ext cx="8229600" cy="1066800"/>
          </a:xfrm>
        </p:spPr>
        <p:txBody>
          <a:bodyPr/>
          <a:lstStyle/>
          <a:p>
            <a:pPr eaLnBrk="1" hangingPunct="1"/>
            <a:r>
              <a:rPr lang="tr-TR" altLang="tr-TR" dirty="0" smtClean="0"/>
              <a:t>Değerlendirme sonrası</a:t>
            </a:r>
          </a:p>
        </p:txBody>
      </p:sp>
      <p:sp>
        <p:nvSpPr>
          <p:cNvPr id="49155" name="İçerik Yer Tutucusu 2"/>
          <p:cNvSpPr>
            <a:spLocks noGrp="1"/>
          </p:cNvSpPr>
          <p:nvPr>
            <p:ph idx="1"/>
          </p:nvPr>
        </p:nvSpPr>
        <p:spPr>
          <a:xfrm>
            <a:off x="457200" y="1484313"/>
            <a:ext cx="8229600" cy="4641850"/>
          </a:xfrm>
        </p:spPr>
        <p:txBody>
          <a:bodyPr>
            <a:normAutofit fontScale="92500"/>
          </a:bodyPr>
          <a:lstStyle/>
          <a:p>
            <a:pPr eaLnBrk="1" hangingPunct="1"/>
            <a:r>
              <a:rPr lang="tr-TR" altLang="tr-TR" sz="2800" dirty="0" smtClean="0"/>
              <a:t>Ulusal Değerlendirme ekibi tarafından değerlendirilen her hastane/kuruluş için değerlendirme raporu ve dosyası hazırlanır.</a:t>
            </a:r>
          </a:p>
          <a:p>
            <a:pPr eaLnBrk="1" hangingPunct="1"/>
            <a:r>
              <a:rPr lang="tr-TR" altLang="tr-TR" sz="2800" dirty="0" smtClean="0"/>
              <a:t>Dosya Anne Sütü Komitesi’ne sunulur.</a:t>
            </a:r>
          </a:p>
          <a:p>
            <a:pPr eaLnBrk="1" hangingPunct="1"/>
            <a:r>
              <a:rPr lang="tr-TR" altLang="tr-TR" sz="2800" dirty="0" smtClean="0"/>
              <a:t>Hastanenin “Bebek Dostu Hastane” </a:t>
            </a:r>
            <a:r>
              <a:rPr lang="tr-TR" altLang="tr-TR" sz="2800" dirty="0" err="1" smtClean="0"/>
              <a:t>ünvanı</a:t>
            </a:r>
            <a:r>
              <a:rPr lang="tr-TR" altLang="tr-TR" sz="2800" dirty="0" smtClean="0"/>
              <a:t> alıp almadığının kararı </a:t>
            </a:r>
            <a:r>
              <a:rPr lang="fi-FI" altLang="tr-TR" sz="2800" dirty="0" smtClean="0"/>
              <a:t>“Anne Sütü Komitesi”</a:t>
            </a:r>
            <a:r>
              <a:rPr lang="tr-TR" altLang="tr-TR" sz="2800" dirty="0" smtClean="0"/>
              <a:t> tarafından verilir.</a:t>
            </a:r>
          </a:p>
          <a:p>
            <a:pPr eaLnBrk="1" hangingPunct="1"/>
            <a:r>
              <a:rPr lang="tr-TR" altLang="tr-TR" sz="2800" dirty="0" smtClean="0"/>
              <a:t>Karar İl Sağlık Müdürlüğü aracılığı ile kuruluşa tebliğ edilir.</a:t>
            </a:r>
          </a:p>
          <a:p>
            <a:pPr eaLnBrk="1" hangingPunct="1"/>
            <a:r>
              <a:rPr lang="tr-TR" altLang="tr-TR" sz="2800" dirty="0" smtClean="0"/>
              <a:t>Unvan alamayan kuruluşlar eksiklerini tamamlayarak tekrar başvurabilirler.</a:t>
            </a:r>
          </a:p>
        </p:txBody>
      </p:sp>
    </p:spTree>
    <p:extLst>
      <p:ext uri="{BB962C8B-B14F-4D97-AF65-F5344CB8AC3E}">
        <p14:creationId xmlns:p14="http://schemas.microsoft.com/office/powerpoint/2010/main" xmlns="" val="385283577"/>
      </p:ext>
    </p:extLst>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effectLst/>
      </a:spPr>
      <a:bodyPr anchor="ctr">
        <a:spAutoFit/>
      </a:bodyPr>
      <a:lstStyle>
        <a:defPPr algn="ctr" eaLnBrk="0" hangingPunct="0">
          <a:defRPr sz="3200" b="1" dirty="0">
            <a:latin typeface="+mj-lt"/>
          </a:defRPr>
        </a:defPPr>
      </a:lstStyle>
    </a:txDef>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943</Words>
  <Application>Microsoft Office PowerPoint</Application>
  <PresentationFormat>Ekran Gösterisi (4:3)</PresentationFormat>
  <Paragraphs>101</Paragraphs>
  <Slides>12</Slides>
  <Notes>5</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1_Ofis Teması</vt:lpstr>
      <vt:lpstr>Bebek Dostu Değerlendirme Süreci</vt:lpstr>
      <vt:lpstr> Bebek Dostu Ulusal Değerlendirme</vt:lpstr>
      <vt:lpstr> Bebek Dostu Hastane Değerlendirme Araçları</vt:lpstr>
      <vt:lpstr>Neden kendi kendine değerlendirme (KKD) ?</vt:lpstr>
      <vt:lpstr>Kendi Kendine Değerlendirme</vt:lpstr>
      <vt:lpstr>Slayt 6</vt:lpstr>
      <vt:lpstr>Ulusal Değerlendirme Süreci</vt:lpstr>
      <vt:lpstr>Ulusal Değerlendirme Süreci</vt:lpstr>
      <vt:lpstr>Değerlendirme sonrası</vt:lpstr>
      <vt:lpstr>Bebek Dostu çalışmalarının sürdürülebilirliğinin sağlanması: Sürekli izlem ve Yeniden dış değerlendirme</vt:lpstr>
      <vt:lpstr>Oturum Özeti</vt:lpstr>
      <vt:lpstr>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MELEK KILIÇ</dc:creator>
  <cp:lastModifiedBy>HASTANE</cp:lastModifiedBy>
  <cp:revision>4</cp:revision>
  <dcterms:created xsi:type="dcterms:W3CDTF">2018-04-09T13:16:22Z</dcterms:created>
  <dcterms:modified xsi:type="dcterms:W3CDTF">2019-02-18T13:41:42Z</dcterms:modified>
</cp:coreProperties>
</file>