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46"/>
  </p:notesMasterIdLst>
  <p:sldIdLst>
    <p:sldId id="256" r:id="rId3"/>
    <p:sldId id="265" r:id="rId4"/>
    <p:sldId id="273" r:id="rId5"/>
    <p:sldId id="272" r:id="rId6"/>
    <p:sldId id="327" r:id="rId7"/>
    <p:sldId id="290" r:id="rId8"/>
    <p:sldId id="328" r:id="rId9"/>
    <p:sldId id="320" r:id="rId10"/>
    <p:sldId id="321" r:id="rId11"/>
    <p:sldId id="311" r:id="rId12"/>
    <p:sldId id="312" r:id="rId13"/>
    <p:sldId id="313" r:id="rId14"/>
    <p:sldId id="314" r:id="rId15"/>
    <p:sldId id="315" r:id="rId16"/>
    <p:sldId id="316" r:id="rId17"/>
    <p:sldId id="317" r:id="rId18"/>
    <p:sldId id="295" r:id="rId19"/>
    <p:sldId id="318" r:id="rId20"/>
    <p:sldId id="324" r:id="rId21"/>
    <p:sldId id="296" r:id="rId22"/>
    <p:sldId id="279" r:id="rId23"/>
    <p:sldId id="308" r:id="rId24"/>
    <p:sldId id="297" r:id="rId25"/>
    <p:sldId id="305" r:id="rId26"/>
    <p:sldId id="329" r:id="rId27"/>
    <p:sldId id="322" r:id="rId28"/>
    <p:sldId id="323" r:id="rId29"/>
    <p:sldId id="298" r:id="rId30"/>
    <p:sldId id="282" r:id="rId31"/>
    <p:sldId id="283" r:id="rId32"/>
    <p:sldId id="306" r:id="rId33"/>
    <p:sldId id="284" r:id="rId34"/>
    <p:sldId id="325" r:id="rId35"/>
    <p:sldId id="307" r:id="rId36"/>
    <p:sldId id="285" r:id="rId37"/>
    <p:sldId id="309" r:id="rId38"/>
    <p:sldId id="326" r:id="rId39"/>
    <p:sldId id="269" r:id="rId40"/>
    <p:sldId id="299" r:id="rId41"/>
    <p:sldId id="287" r:id="rId42"/>
    <p:sldId id="300" r:id="rId43"/>
    <p:sldId id="319" r:id="rId44"/>
    <p:sldId id="288"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63" autoAdjust="0"/>
  </p:normalViewPr>
  <p:slideViewPr>
    <p:cSldViewPr>
      <p:cViewPr>
        <p:scale>
          <a:sx n="50" d="100"/>
          <a:sy n="50" d="100"/>
        </p:scale>
        <p:origin x="-1734" y="-12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0DF87-F588-4240-A6F1-B4EC30ACBF7C}" type="doc">
      <dgm:prSet loTypeId="urn:microsoft.com/office/officeart/2005/8/layout/gear1" loCatId="cycle" qsTypeId="urn:microsoft.com/office/officeart/2005/8/quickstyle/simple1" qsCatId="simple" csTypeId="urn:microsoft.com/office/officeart/2005/8/colors/accent1_2" csCatId="accent1" phldr="1"/>
      <dgm:spPr/>
    </dgm:pt>
    <dgm:pt modelId="{CEF76CA3-C184-48C9-B05B-5EE13EE3CD2B}">
      <dgm:prSet phldrT="[Metin]" custT="1"/>
      <dgm:spPr/>
      <dgm:t>
        <a:bodyPr/>
        <a:lstStyle/>
        <a:p>
          <a:r>
            <a:rPr lang="tr-TR" sz="2400" b="1" dirty="0"/>
            <a:t>TENSEL TEMAS</a:t>
          </a:r>
        </a:p>
      </dgm:t>
    </dgm:pt>
    <dgm:pt modelId="{F3E59075-D24C-4F89-A5D6-503AD9184286}" type="parTrans" cxnId="{24934436-F2F0-49AD-9B5E-9C95B9409E3F}">
      <dgm:prSet/>
      <dgm:spPr/>
      <dgm:t>
        <a:bodyPr/>
        <a:lstStyle/>
        <a:p>
          <a:endParaRPr lang="tr-TR"/>
        </a:p>
      </dgm:t>
    </dgm:pt>
    <dgm:pt modelId="{34F64590-0830-4BB0-8815-D6471D7F64B5}" type="sibTrans" cxnId="{24934436-F2F0-49AD-9B5E-9C95B9409E3F}">
      <dgm:prSet/>
      <dgm:spPr/>
      <dgm:t>
        <a:bodyPr/>
        <a:lstStyle/>
        <a:p>
          <a:endParaRPr lang="tr-TR"/>
        </a:p>
      </dgm:t>
    </dgm:pt>
    <dgm:pt modelId="{A0F94E75-ACB6-49B9-B767-05F9CD8AAB93}">
      <dgm:prSet phldrT="[Metin]" custT="1"/>
      <dgm:spPr/>
      <dgm:t>
        <a:bodyPr/>
        <a:lstStyle/>
        <a:p>
          <a:r>
            <a:rPr lang="tr-TR" sz="2400" b="1" dirty="0"/>
            <a:t>TAM EMZİRME</a:t>
          </a:r>
        </a:p>
      </dgm:t>
    </dgm:pt>
    <dgm:pt modelId="{728EA306-6E48-44AA-8B1C-4D657D8E2713}" type="parTrans" cxnId="{E36BBA37-6518-4599-9DEC-7B80C3230D7E}">
      <dgm:prSet/>
      <dgm:spPr/>
      <dgm:t>
        <a:bodyPr/>
        <a:lstStyle/>
        <a:p>
          <a:endParaRPr lang="tr-TR"/>
        </a:p>
      </dgm:t>
    </dgm:pt>
    <dgm:pt modelId="{AC95DDBF-7D92-46D8-AAD3-549035F5A0A8}" type="sibTrans" cxnId="{E36BBA37-6518-4599-9DEC-7B80C3230D7E}">
      <dgm:prSet/>
      <dgm:spPr/>
      <dgm:t>
        <a:bodyPr/>
        <a:lstStyle/>
        <a:p>
          <a:endParaRPr lang="tr-TR"/>
        </a:p>
      </dgm:t>
    </dgm:pt>
    <dgm:pt modelId="{97A4973D-5468-4555-870C-416DE2DCC296}">
      <dgm:prSet phldrT="[Metin]" custT="1"/>
      <dgm:spPr/>
      <dgm:t>
        <a:bodyPr/>
        <a:lstStyle/>
        <a:p>
          <a:r>
            <a:rPr lang="tr-TR" sz="2400" b="1" dirty="0"/>
            <a:t>TUTUŞ</a:t>
          </a:r>
        </a:p>
      </dgm:t>
    </dgm:pt>
    <dgm:pt modelId="{6A4BA888-3B44-469C-9FFD-6FE821B5DE4B}" type="parTrans" cxnId="{358E077A-671C-46FB-861A-D3995A40C26B}">
      <dgm:prSet/>
      <dgm:spPr/>
      <dgm:t>
        <a:bodyPr/>
        <a:lstStyle/>
        <a:p>
          <a:endParaRPr lang="tr-TR"/>
        </a:p>
      </dgm:t>
    </dgm:pt>
    <dgm:pt modelId="{87FDB94C-D2CC-4F2A-A8B8-3A5929D2988D}" type="sibTrans" cxnId="{358E077A-671C-46FB-861A-D3995A40C26B}">
      <dgm:prSet/>
      <dgm:spPr/>
      <dgm:t>
        <a:bodyPr/>
        <a:lstStyle/>
        <a:p>
          <a:endParaRPr lang="tr-TR"/>
        </a:p>
      </dgm:t>
    </dgm:pt>
    <dgm:pt modelId="{E84A2C86-F655-488D-8546-72A6D68ABB0F}" type="pres">
      <dgm:prSet presAssocID="{0850DF87-F588-4240-A6F1-B4EC30ACBF7C}" presName="composite" presStyleCnt="0">
        <dgm:presLayoutVars>
          <dgm:chMax val="3"/>
          <dgm:animLvl val="lvl"/>
          <dgm:resizeHandles val="exact"/>
        </dgm:presLayoutVars>
      </dgm:prSet>
      <dgm:spPr/>
    </dgm:pt>
    <dgm:pt modelId="{54B539CD-3592-4192-8B7D-CF1F4DD66606}" type="pres">
      <dgm:prSet presAssocID="{CEF76CA3-C184-48C9-B05B-5EE13EE3CD2B}" presName="gear1" presStyleLbl="node1" presStyleIdx="0" presStyleCnt="3" custLinFactNeighborX="12590" custLinFactNeighborY="1908">
        <dgm:presLayoutVars>
          <dgm:chMax val="1"/>
          <dgm:bulletEnabled val="1"/>
        </dgm:presLayoutVars>
      </dgm:prSet>
      <dgm:spPr/>
      <dgm:t>
        <a:bodyPr/>
        <a:lstStyle/>
        <a:p>
          <a:endParaRPr lang="tr-TR"/>
        </a:p>
      </dgm:t>
    </dgm:pt>
    <dgm:pt modelId="{837FA68E-A5E3-4DE8-8E40-3FF1782AE220}" type="pres">
      <dgm:prSet presAssocID="{CEF76CA3-C184-48C9-B05B-5EE13EE3CD2B}" presName="gear1srcNode" presStyleLbl="node1" presStyleIdx="0" presStyleCnt="3"/>
      <dgm:spPr/>
      <dgm:t>
        <a:bodyPr/>
        <a:lstStyle/>
        <a:p>
          <a:endParaRPr lang="tr-TR"/>
        </a:p>
      </dgm:t>
    </dgm:pt>
    <dgm:pt modelId="{09383A39-34AE-4BC6-8D14-BE5F745CD9AF}" type="pres">
      <dgm:prSet presAssocID="{CEF76CA3-C184-48C9-B05B-5EE13EE3CD2B}" presName="gear1dstNode" presStyleLbl="node1" presStyleIdx="0" presStyleCnt="3"/>
      <dgm:spPr/>
      <dgm:t>
        <a:bodyPr/>
        <a:lstStyle/>
        <a:p>
          <a:endParaRPr lang="tr-TR"/>
        </a:p>
      </dgm:t>
    </dgm:pt>
    <dgm:pt modelId="{D85C0B27-68DD-45C8-8411-06064881E0A4}" type="pres">
      <dgm:prSet presAssocID="{A0F94E75-ACB6-49B9-B767-05F9CD8AAB93}" presName="gear2" presStyleLbl="node1" presStyleIdx="1" presStyleCnt="3" custScaleX="144275" custScaleY="128869" custLinFactNeighborX="-3807" custLinFactNeighborY="20888">
        <dgm:presLayoutVars>
          <dgm:chMax val="1"/>
          <dgm:bulletEnabled val="1"/>
        </dgm:presLayoutVars>
      </dgm:prSet>
      <dgm:spPr/>
      <dgm:t>
        <a:bodyPr/>
        <a:lstStyle/>
        <a:p>
          <a:endParaRPr lang="tr-TR"/>
        </a:p>
      </dgm:t>
    </dgm:pt>
    <dgm:pt modelId="{3A6A4C92-F2E4-4F41-9227-E41E5D24D920}" type="pres">
      <dgm:prSet presAssocID="{A0F94E75-ACB6-49B9-B767-05F9CD8AAB93}" presName="gear2srcNode" presStyleLbl="node1" presStyleIdx="1" presStyleCnt="3"/>
      <dgm:spPr/>
      <dgm:t>
        <a:bodyPr/>
        <a:lstStyle/>
        <a:p>
          <a:endParaRPr lang="tr-TR"/>
        </a:p>
      </dgm:t>
    </dgm:pt>
    <dgm:pt modelId="{2B61EB3F-9EE7-4553-B997-22AE0B0199AC}" type="pres">
      <dgm:prSet presAssocID="{A0F94E75-ACB6-49B9-B767-05F9CD8AAB93}" presName="gear2dstNode" presStyleLbl="node1" presStyleIdx="1" presStyleCnt="3"/>
      <dgm:spPr/>
      <dgm:t>
        <a:bodyPr/>
        <a:lstStyle/>
        <a:p>
          <a:endParaRPr lang="tr-TR"/>
        </a:p>
      </dgm:t>
    </dgm:pt>
    <dgm:pt modelId="{C15B61F0-F686-4FC5-89FC-9522688787F5}" type="pres">
      <dgm:prSet presAssocID="{97A4973D-5468-4555-870C-416DE2DCC296}" presName="gear3" presStyleLbl="node1" presStyleIdx="2" presStyleCnt="3" custScaleX="128410" custScaleY="131818" custLinFactNeighborX="10215" custLinFactNeighborY="-15343"/>
      <dgm:spPr/>
      <dgm:t>
        <a:bodyPr/>
        <a:lstStyle/>
        <a:p>
          <a:endParaRPr lang="tr-TR"/>
        </a:p>
      </dgm:t>
    </dgm:pt>
    <dgm:pt modelId="{F6409195-D3F1-400E-9A79-FE196980563F}" type="pres">
      <dgm:prSet presAssocID="{97A4973D-5468-4555-870C-416DE2DCC296}" presName="gear3tx" presStyleLbl="node1" presStyleIdx="2" presStyleCnt="3">
        <dgm:presLayoutVars>
          <dgm:chMax val="1"/>
          <dgm:bulletEnabled val="1"/>
        </dgm:presLayoutVars>
      </dgm:prSet>
      <dgm:spPr/>
      <dgm:t>
        <a:bodyPr/>
        <a:lstStyle/>
        <a:p>
          <a:endParaRPr lang="tr-TR"/>
        </a:p>
      </dgm:t>
    </dgm:pt>
    <dgm:pt modelId="{1E2D5280-6F66-4990-9B65-F4B3E6546B18}" type="pres">
      <dgm:prSet presAssocID="{97A4973D-5468-4555-870C-416DE2DCC296}" presName="gear3srcNode" presStyleLbl="node1" presStyleIdx="2" presStyleCnt="3"/>
      <dgm:spPr/>
      <dgm:t>
        <a:bodyPr/>
        <a:lstStyle/>
        <a:p>
          <a:endParaRPr lang="tr-TR"/>
        </a:p>
      </dgm:t>
    </dgm:pt>
    <dgm:pt modelId="{B6DA743A-C8F5-4389-819F-5F4EDC3C33F3}" type="pres">
      <dgm:prSet presAssocID="{97A4973D-5468-4555-870C-416DE2DCC296}" presName="gear3dstNode" presStyleLbl="node1" presStyleIdx="2" presStyleCnt="3"/>
      <dgm:spPr/>
      <dgm:t>
        <a:bodyPr/>
        <a:lstStyle/>
        <a:p>
          <a:endParaRPr lang="tr-TR"/>
        </a:p>
      </dgm:t>
    </dgm:pt>
    <dgm:pt modelId="{A71F4A24-4BCC-418A-B0EA-C8C7988A92FD}" type="pres">
      <dgm:prSet presAssocID="{34F64590-0830-4BB0-8815-D6471D7F64B5}" presName="connector1" presStyleLbl="sibTrans2D1" presStyleIdx="0" presStyleCnt="3" custScaleX="108317"/>
      <dgm:spPr/>
      <dgm:t>
        <a:bodyPr/>
        <a:lstStyle/>
        <a:p>
          <a:endParaRPr lang="tr-TR"/>
        </a:p>
      </dgm:t>
    </dgm:pt>
    <dgm:pt modelId="{DBBCC528-F39C-43D7-99BD-3186CB81C3A4}" type="pres">
      <dgm:prSet presAssocID="{AC95DDBF-7D92-46D8-AAD3-549035F5A0A8}" presName="connector2" presStyleLbl="sibTrans2D1" presStyleIdx="1" presStyleCnt="3" custAng="1118023"/>
      <dgm:spPr/>
      <dgm:t>
        <a:bodyPr/>
        <a:lstStyle/>
        <a:p>
          <a:endParaRPr lang="tr-TR"/>
        </a:p>
      </dgm:t>
    </dgm:pt>
    <dgm:pt modelId="{17982191-D040-4340-AF8B-4D5DD36A3205}" type="pres">
      <dgm:prSet presAssocID="{87FDB94C-D2CC-4F2A-A8B8-3A5929D2988D}" presName="connector3" presStyleLbl="sibTrans2D1" presStyleIdx="2" presStyleCnt="3" custAng="642286"/>
      <dgm:spPr/>
      <dgm:t>
        <a:bodyPr/>
        <a:lstStyle/>
        <a:p>
          <a:endParaRPr lang="tr-TR"/>
        </a:p>
      </dgm:t>
    </dgm:pt>
  </dgm:ptLst>
  <dgm:cxnLst>
    <dgm:cxn modelId="{70DFE476-456A-4E16-A5B1-401E30E10BB5}" type="presOf" srcId="{87FDB94C-D2CC-4F2A-A8B8-3A5929D2988D}" destId="{17982191-D040-4340-AF8B-4D5DD36A3205}" srcOrd="0" destOrd="0" presId="urn:microsoft.com/office/officeart/2005/8/layout/gear1"/>
    <dgm:cxn modelId="{AE3F3FD6-97FB-4775-AD73-2834BF38F188}" type="presOf" srcId="{34F64590-0830-4BB0-8815-D6471D7F64B5}" destId="{A71F4A24-4BCC-418A-B0EA-C8C7988A92FD}" srcOrd="0" destOrd="0" presId="urn:microsoft.com/office/officeart/2005/8/layout/gear1"/>
    <dgm:cxn modelId="{E36BBA37-6518-4599-9DEC-7B80C3230D7E}" srcId="{0850DF87-F588-4240-A6F1-B4EC30ACBF7C}" destId="{A0F94E75-ACB6-49B9-B767-05F9CD8AAB93}" srcOrd="1" destOrd="0" parTransId="{728EA306-6E48-44AA-8B1C-4D657D8E2713}" sibTransId="{AC95DDBF-7D92-46D8-AAD3-549035F5A0A8}"/>
    <dgm:cxn modelId="{E35F97AB-8323-4F02-9D8D-A1750006AE33}" type="presOf" srcId="{AC95DDBF-7D92-46D8-AAD3-549035F5A0A8}" destId="{DBBCC528-F39C-43D7-99BD-3186CB81C3A4}" srcOrd="0" destOrd="0" presId="urn:microsoft.com/office/officeart/2005/8/layout/gear1"/>
    <dgm:cxn modelId="{02330AEC-4C3E-4213-A3F3-72BE64A15962}" type="presOf" srcId="{97A4973D-5468-4555-870C-416DE2DCC296}" destId="{B6DA743A-C8F5-4389-819F-5F4EDC3C33F3}" srcOrd="3" destOrd="0" presId="urn:microsoft.com/office/officeart/2005/8/layout/gear1"/>
    <dgm:cxn modelId="{CB6567C1-E222-4F5E-9FFE-AD6A1C940467}" type="presOf" srcId="{CEF76CA3-C184-48C9-B05B-5EE13EE3CD2B}" destId="{54B539CD-3592-4192-8B7D-CF1F4DD66606}" srcOrd="0" destOrd="0" presId="urn:microsoft.com/office/officeart/2005/8/layout/gear1"/>
    <dgm:cxn modelId="{24934436-F2F0-49AD-9B5E-9C95B9409E3F}" srcId="{0850DF87-F588-4240-A6F1-B4EC30ACBF7C}" destId="{CEF76CA3-C184-48C9-B05B-5EE13EE3CD2B}" srcOrd="0" destOrd="0" parTransId="{F3E59075-D24C-4F89-A5D6-503AD9184286}" sibTransId="{34F64590-0830-4BB0-8815-D6471D7F64B5}"/>
    <dgm:cxn modelId="{030F9682-19F9-4975-8646-66D1AA7B429E}" type="presOf" srcId="{A0F94E75-ACB6-49B9-B767-05F9CD8AAB93}" destId="{3A6A4C92-F2E4-4F41-9227-E41E5D24D920}" srcOrd="1" destOrd="0" presId="urn:microsoft.com/office/officeart/2005/8/layout/gear1"/>
    <dgm:cxn modelId="{482629C3-6106-42D0-BB2E-6EEBEBD8A95A}" type="presOf" srcId="{97A4973D-5468-4555-870C-416DE2DCC296}" destId="{C15B61F0-F686-4FC5-89FC-9522688787F5}" srcOrd="0" destOrd="0" presId="urn:microsoft.com/office/officeart/2005/8/layout/gear1"/>
    <dgm:cxn modelId="{08888137-6E79-44F3-9A62-8F44024ADF71}" type="presOf" srcId="{0850DF87-F588-4240-A6F1-B4EC30ACBF7C}" destId="{E84A2C86-F655-488D-8546-72A6D68ABB0F}" srcOrd="0" destOrd="0" presId="urn:microsoft.com/office/officeart/2005/8/layout/gear1"/>
    <dgm:cxn modelId="{4C4F691D-33EA-4BD9-AB48-3A18B7E3B7D7}" type="presOf" srcId="{A0F94E75-ACB6-49B9-B767-05F9CD8AAB93}" destId="{D85C0B27-68DD-45C8-8411-06064881E0A4}" srcOrd="0" destOrd="0" presId="urn:microsoft.com/office/officeart/2005/8/layout/gear1"/>
    <dgm:cxn modelId="{3FE5E1E9-F79E-48AE-833A-202FC03D57A9}" type="presOf" srcId="{CEF76CA3-C184-48C9-B05B-5EE13EE3CD2B}" destId="{837FA68E-A5E3-4DE8-8E40-3FF1782AE220}" srcOrd="1" destOrd="0" presId="urn:microsoft.com/office/officeart/2005/8/layout/gear1"/>
    <dgm:cxn modelId="{358E077A-671C-46FB-861A-D3995A40C26B}" srcId="{0850DF87-F588-4240-A6F1-B4EC30ACBF7C}" destId="{97A4973D-5468-4555-870C-416DE2DCC296}" srcOrd="2" destOrd="0" parTransId="{6A4BA888-3B44-469C-9FFD-6FE821B5DE4B}" sibTransId="{87FDB94C-D2CC-4F2A-A8B8-3A5929D2988D}"/>
    <dgm:cxn modelId="{21F7F731-144B-4640-A6BF-926612C7B1D7}" type="presOf" srcId="{97A4973D-5468-4555-870C-416DE2DCC296}" destId="{F6409195-D3F1-400E-9A79-FE196980563F}" srcOrd="1" destOrd="0" presId="urn:microsoft.com/office/officeart/2005/8/layout/gear1"/>
    <dgm:cxn modelId="{4E5AB07D-86FE-4663-BBF1-D333E38E6AEA}" type="presOf" srcId="{CEF76CA3-C184-48C9-B05B-5EE13EE3CD2B}" destId="{09383A39-34AE-4BC6-8D14-BE5F745CD9AF}" srcOrd="2" destOrd="0" presId="urn:microsoft.com/office/officeart/2005/8/layout/gear1"/>
    <dgm:cxn modelId="{CE4C8A90-901C-4F21-82EA-B41E2F1F9A40}" type="presOf" srcId="{97A4973D-5468-4555-870C-416DE2DCC296}" destId="{1E2D5280-6F66-4990-9B65-F4B3E6546B18}" srcOrd="2" destOrd="0" presId="urn:microsoft.com/office/officeart/2005/8/layout/gear1"/>
    <dgm:cxn modelId="{D3523358-6243-4C60-A77E-4FE9D27EC26A}" type="presOf" srcId="{A0F94E75-ACB6-49B9-B767-05F9CD8AAB93}" destId="{2B61EB3F-9EE7-4553-B997-22AE0B0199AC}" srcOrd="2" destOrd="0" presId="urn:microsoft.com/office/officeart/2005/8/layout/gear1"/>
    <dgm:cxn modelId="{483AB8C2-47FB-41FE-8525-9792BE599EC2}" type="presParOf" srcId="{E84A2C86-F655-488D-8546-72A6D68ABB0F}" destId="{54B539CD-3592-4192-8B7D-CF1F4DD66606}" srcOrd="0" destOrd="0" presId="urn:microsoft.com/office/officeart/2005/8/layout/gear1"/>
    <dgm:cxn modelId="{77DD8B76-9D14-4771-A373-F10D70B92B12}" type="presParOf" srcId="{E84A2C86-F655-488D-8546-72A6D68ABB0F}" destId="{837FA68E-A5E3-4DE8-8E40-3FF1782AE220}" srcOrd="1" destOrd="0" presId="urn:microsoft.com/office/officeart/2005/8/layout/gear1"/>
    <dgm:cxn modelId="{4E1459C5-08D4-4255-BD85-15CC5AB8F760}" type="presParOf" srcId="{E84A2C86-F655-488D-8546-72A6D68ABB0F}" destId="{09383A39-34AE-4BC6-8D14-BE5F745CD9AF}" srcOrd="2" destOrd="0" presId="urn:microsoft.com/office/officeart/2005/8/layout/gear1"/>
    <dgm:cxn modelId="{5864017C-0EDF-4A31-939E-3856E3839216}" type="presParOf" srcId="{E84A2C86-F655-488D-8546-72A6D68ABB0F}" destId="{D85C0B27-68DD-45C8-8411-06064881E0A4}" srcOrd="3" destOrd="0" presId="urn:microsoft.com/office/officeart/2005/8/layout/gear1"/>
    <dgm:cxn modelId="{4B16D00A-2E13-4D2D-AC7F-019F77914887}" type="presParOf" srcId="{E84A2C86-F655-488D-8546-72A6D68ABB0F}" destId="{3A6A4C92-F2E4-4F41-9227-E41E5D24D920}" srcOrd="4" destOrd="0" presId="urn:microsoft.com/office/officeart/2005/8/layout/gear1"/>
    <dgm:cxn modelId="{AD2F13FD-BBAD-4F35-A0BC-9C5925D60416}" type="presParOf" srcId="{E84A2C86-F655-488D-8546-72A6D68ABB0F}" destId="{2B61EB3F-9EE7-4553-B997-22AE0B0199AC}" srcOrd="5" destOrd="0" presId="urn:microsoft.com/office/officeart/2005/8/layout/gear1"/>
    <dgm:cxn modelId="{8A7928A7-8E25-4D84-BE07-B697447924EF}" type="presParOf" srcId="{E84A2C86-F655-488D-8546-72A6D68ABB0F}" destId="{C15B61F0-F686-4FC5-89FC-9522688787F5}" srcOrd="6" destOrd="0" presId="urn:microsoft.com/office/officeart/2005/8/layout/gear1"/>
    <dgm:cxn modelId="{39466A71-7058-4912-B0BB-5C60D6C0971D}" type="presParOf" srcId="{E84A2C86-F655-488D-8546-72A6D68ABB0F}" destId="{F6409195-D3F1-400E-9A79-FE196980563F}" srcOrd="7" destOrd="0" presId="urn:microsoft.com/office/officeart/2005/8/layout/gear1"/>
    <dgm:cxn modelId="{C404A34D-3542-4ED1-8754-5945B42D5B29}" type="presParOf" srcId="{E84A2C86-F655-488D-8546-72A6D68ABB0F}" destId="{1E2D5280-6F66-4990-9B65-F4B3E6546B18}" srcOrd="8" destOrd="0" presId="urn:microsoft.com/office/officeart/2005/8/layout/gear1"/>
    <dgm:cxn modelId="{90AD251B-D8D1-4B0F-80F5-792A7A234775}" type="presParOf" srcId="{E84A2C86-F655-488D-8546-72A6D68ABB0F}" destId="{B6DA743A-C8F5-4389-819F-5F4EDC3C33F3}" srcOrd="9" destOrd="0" presId="urn:microsoft.com/office/officeart/2005/8/layout/gear1"/>
    <dgm:cxn modelId="{39B949C9-0DB5-49A7-9325-9D2B3D63800B}" type="presParOf" srcId="{E84A2C86-F655-488D-8546-72A6D68ABB0F}" destId="{A71F4A24-4BCC-418A-B0EA-C8C7988A92FD}" srcOrd="10" destOrd="0" presId="urn:microsoft.com/office/officeart/2005/8/layout/gear1"/>
    <dgm:cxn modelId="{E18619C3-7EC1-409C-ADEA-5D465E1A13D2}" type="presParOf" srcId="{E84A2C86-F655-488D-8546-72A6D68ABB0F}" destId="{DBBCC528-F39C-43D7-99BD-3186CB81C3A4}" srcOrd="11" destOrd="0" presId="urn:microsoft.com/office/officeart/2005/8/layout/gear1"/>
    <dgm:cxn modelId="{0883C91B-24B5-4B7A-95B3-8F922D8CA7E1}" type="presParOf" srcId="{E84A2C86-F655-488D-8546-72A6D68ABB0F}" destId="{17982191-D040-4340-AF8B-4D5DD36A3205}"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539CD-3592-4192-8B7D-CF1F4DD66606}">
      <dsp:nvSpPr>
        <dsp:cNvPr id="0" name=""/>
        <dsp:cNvSpPr/>
      </dsp:nvSpPr>
      <dsp:spPr>
        <a:xfrm>
          <a:off x="3305412" y="2132138"/>
          <a:ext cx="2402130" cy="240213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t>TENSEL TEMAS</a:t>
          </a:r>
        </a:p>
      </dsp:txBody>
      <dsp:txXfrm>
        <a:off x="3788347" y="2694825"/>
        <a:ext cx="1436260" cy="1234745"/>
      </dsp:txXfrm>
    </dsp:sp>
    <dsp:sp modelId="{D85C0B27-68DD-45C8-8411-06064881E0A4}">
      <dsp:nvSpPr>
        <dsp:cNvPr id="0" name=""/>
        <dsp:cNvSpPr/>
      </dsp:nvSpPr>
      <dsp:spPr>
        <a:xfrm>
          <a:off x="1152129" y="1677104"/>
          <a:ext cx="2520490" cy="2251346"/>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t>TAM EMZİRME</a:t>
          </a:r>
        </a:p>
      </dsp:txBody>
      <dsp:txXfrm>
        <a:off x="1758035" y="2247313"/>
        <a:ext cx="1308678" cy="1110928"/>
      </dsp:txXfrm>
    </dsp:sp>
    <dsp:sp modelId="{C15B61F0-F686-4FC5-89FC-9522688787F5}">
      <dsp:nvSpPr>
        <dsp:cNvPr id="0" name=""/>
        <dsp:cNvSpPr/>
      </dsp:nvSpPr>
      <dsp:spPr>
        <a:xfrm rot="20700000">
          <a:off x="2565557" y="76115"/>
          <a:ext cx="2176651" cy="227769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r-TR" sz="2400" b="1" kern="1200" dirty="0"/>
            <a:t>TUTUŞ</a:t>
          </a:r>
        </a:p>
      </dsp:txBody>
      <dsp:txXfrm rot="-20700000">
        <a:off x="3036968" y="581672"/>
        <a:ext cx="1233830" cy="1266576"/>
      </dsp:txXfrm>
    </dsp:sp>
    <dsp:sp modelId="{A71F4A24-4BCC-418A-B0EA-C8C7988A92FD}">
      <dsp:nvSpPr>
        <dsp:cNvPr id="0" name=""/>
        <dsp:cNvSpPr/>
      </dsp:nvSpPr>
      <dsp:spPr>
        <a:xfrm>
          <a:off x="2692317" y="1768578"/>
          <a:ext cx="3330452" cy="3074727"/>
        </a:xfrm>
        <a:prstGeom prst="circularArrow">
          <a:avLst>
            <a:gd name="adj1" fmla="val 4687"/>
            <a:gd name="adj2" fmla="val 299029"/>
            <a:gd name="adj3" fmla="val 2520194"/>
            <a:gd name="adj4" fmla="val 1585262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BCC528-F39C-43D7-99BD-3186CB81C3A4}">
      <dsp:nvSpPr>
        <dsp:cNvPr id="0" name=""/>
        <dsp:cNvSpPr/>
      </dsp:nvSpPr>
      <dsp:spPr>
        <a:xfrm rot="1118023">
          <a:off x="1295990" y="1177072"/>
          <a:ext cx="2233981" cy="223398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982191-D040-4340-AF8B-4D5DD36A3205}">
      <dsp:nvSpPr>
        <dsp:cNvPr id="0" name=""/>
        <dsp:cNvSpPr/>
      </dsp:nvSpPr>
      <dsp:spPr>
        <a:xfrm rot="642286">
          <a:off x="2187946" y="-16564"/>
          <a:ext cx="2408681" cy="240868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E8BE48-18B4-4991-AB43-A29E5AEFF1A8}" type="datetimeFigureOut">
              <a:rPr lang="tr-TR" smtClean="0"/>
              <a:pPr/>
              <a:t>18.02.2019</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CA8B02-D242-4CAC-8758-3F6BCDEB4CEA}" type="slidenum">
              <a:rPr lang="tr-TR" smtClean="0"/>
              <a:pPr/>
              <a:t>‹#›</a:t>
            </a:fld>
            <a:endParaRPr lang="tr-TR"/>
          </a:p>
        </p:txBody>
      </p:sp>
    </p:spTree>
    <p:extLst>
      <p:ext uri="{BB962C8B-B14F-4D97-AF65-F5344CB8AC3E}">
        <p14:creationId xmlns:p14="http://schemas.microsoft.com/office/powerpoint/2010/main" xmlns="" val="26213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2</a:t>
            </a:fld>
            <a:endParaRPr lang="tr-TR"/>
          </a:p>
        </p:txBody>
      </p:sp>
    </p:spTree>
    <p:extLst>
      <p:ext uri="{BB962C8B-B14F-4D97-AF65-F5344CB8AC3E}">
        <p14:creationId xmlns:p14="http://schemas.microsoft.com/office/powerpoint/2010/main" xmlns="" val="95232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C127CC05-3DA4-42DD-937E-8E129F0AE9D7}" type="slidenum">
              <a:rPr lang="tr-TR" altLang="tr-TR">
                <a:latin typeface="Times New Roman" panose="02020603050405020304" pitchFamily="18" charset="0"/>
              </a:rPr>
              <a:pPr eaLnBrk="1" hangingPunct="1"/>
              <a:t>16</a:t>
            </a:fld>
            <a:endParaRPr lang="tr-TR" altLang="tr-TR">
              <a:latin typeface="Times New Roman" panose="02020603050405020304"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xmlns="" val="2403291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indent="0">
              <a:buFont typeface="Arial" panose="020B0604020202020204" pitchFamily="34" charset="0"/>
              <a:buNone/>
            </a:pPr>
            <a:endParaRPr lang="tr-TR" dirty="0"/>
          </a:p>
        </p:txBody>
      </p:sp>
      <p:sp>
        <p:nvSpPr>
          <p:cNvPr id="4" name="3 Slayt Numarası Yer Tutucusu"/>
          <p:cNvSpPr>
            <a:spLocks noGrp="1"/>
          </p:cNvSpPr>
          <p:nvPr>
            <p:ph type="sldNum" sz="quarter" idx="10"/>
          </p:nvPr>
        </p:nvSpPr>
        <p:spPr/>
        <p:txBody>
          <a:bodyPr/>
          <a:lstStyle/>
          <a:p>
            <a:fld id="{9FCA8B02-D242-4CAC-8758-3F6BCDEB4CEA}" type="slidenum">
              <a:rPr lang="tr-TR" smtClean="0"/>
              <a:pPr/>
              <a:t>17</a:t>
            </a:fld>
            <a:endParaRPr lang="tr-TR"/>
          </a:p>
        </p:txBody>
      </p:sp>
    </p:spTree>
    <p:extLst>
      <p:ext uri="{BB962C8B-B14F-4D97-AF65-F5344CB8AC3E}">
        <p14:creationId xmlns:p14="http://schemas.microsoft.com/office/powerpoint/2010/main" xmlns="" val="6049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46C9A8A-0DFA-48A8-B689-13184EC8B572}" type="slidenum">
              <a:rPr lang="tr-TR" altLang="tr-TR">
                <a:latin typeface="Times New Roman" panose="02020603050405020304" pitchFamily="18" charset="0"/>
              </a:rPr>
              <a:pPr eaLnBrk="1" hangingPunct="1"/>
              <a:t>18</a:t>
            </a:fld>
            <a:endParaRPr lang="tr-TR" altLang="tr-TR">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tr-TR" altLang="tr-TR" dirty="0"/>
          </a:p>
        </p:txBody>
      </p:sp>
    </p:spTree>
    <p:extLst>
      <p:ext uri="{BB962C8B-B14F-4D97-AF65-F5344CB8AC3E}">
        <p14:creationId xmlns:p14="http://schemas.microsoft.com/office/powerpoint/2010/main" xmlns="" val="2045228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mj-lt"/>
              <a:buNone/>
            </a:pPr>
            <a:endParaRPr lang="tr-TR" baseline="0"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19</a:t>
            </a:fld>
            <a:endParaRPr lang="tr-TR"/>
          </a:p>
        </p:txBody>
      </p:sp>
    </p:spTree>
    <p:extLst>
      <p:ext uri="{BB962C8B-B14F-4D97-AF65-F5344CB8AC3E}">
        <p14:creationId xmlns:p14="http://schemas.microsoft.com/office/powerpoint/2010/main" xmlns="" val="1465623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20</a:t>
            </a:fld>
            <a:endParaRPr lang="tr-TR"/>
          </a:p>
        </p:txBody>
      </p:sp>
    </p:spTree>
    <p:extLst>
      <p:ext uri="{BB962C8B-B14F-4D97-AF65-F5344CB8AC3E}">
        <p14:creationId xmlns:p14="http://schemas.microsoft.com/office/powerpoint/2010/main" xmlns="" val="235507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r>
              <a:rPr lang="tr-TR" dirty="0"/>
              <a:t>Başlık eklenmeli.</a:t>
            </a:r>
          </a:p>
        </p:txBody>
      </p:sp>
      <p:sp>
        <p:nvSpPr>
          <p:cNvPr id="4" name="Slayt Numarası Yer Tutucusu 3"/>
          <p:cNvSpPr>
            <a:spLocks noGrp="1"/>
          </p:cNvSpPr>
          <p:nvPr>
            <p:ph type="sldNum" sz="quarter" idx="10"/>
          </p:nvPr>
        </p:nvSpPr>
        <p:spPr/>
        <p:txBody>
          <a:bodyPr/>
          <a:lstStyle/>
          <a:p>
            <a:fld id="{9FCA8B02-D242-4CAC-8758-3F6BCDEB4CEA}" type="slidenum">
              <a:rPr lang="tr-TR" smtClean="0"/>
              <a:pPr/>
              <a:t>21</a:t>
            </a:fld>
            <a:endParaRPr lang="tr-TR"/>
          </a:p>
        </p:txBody>
      </p:sp>
    </p:spTree>
    <p:extLst>
      <p:ext uri="{BB962C8B-B14F-4D97-AF65-F5344CB8AC3E}">
        <p14:creationId xmlns:p14="http://schemas.microsoft.com/office/powerpoint/2010/main" xmlns="" val="904138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22</a:t>
            </a:fld>
            <a:endParaRPr lang="tr-TR"/>
          </a:p>
        </p:txBody>
      </p:sp>
    </p:spTree>
    <p:extLst>
      <p:ext uri="{BB962C8B-B14F-4D97-AF65-F5344CB8AC3E}">
        <p14:creationId xmlns:p14="http://schemas.microsoft.com/office/powerpoint/2010/main" xmlns="" val="402036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Bebekler aynı zamanda boylarında ve kafa çevresinde büyüme yaşarlar.</a:t>
            </a:r>
          </a:p>
        </p:txBody>
      </p:sp>
      <p:sp>
        <p:nvSpPr>
          <p:cNvPr id="4" name="3 Slayt Numarası Yer Tutucusu"/>
          <p:cNvSpPr>
            <a:spLocks noGrp="1"/>
          </p:cNvSpPr>
          <p:nvPr>
            <p:ph type="sldNum" sz="quarter" idx="10"/>
          </p:nvPr>
        </p:nvSpPr>
        <p:spPr/>
        <p:txBody>
          <a:bodyPr/>
          <a:lstStyle/>
          <a:p>
            <a:fld id="{9FCA8B02-D242-4CAC-8758-3F6BCDEB4CEA}" type="slidenum">
              <a:rPr lang="tr-TR" smtClean="0"/>
              <a:pPr/>
              <a:t>23</a:t>
            </a:fld>
            <a:endParaRPr lang="tr-TR"/>
          </a:p>
        </p:txBody>
      </p:sp>
    </p:spTree>
    <p:extLst>
      <p:ext uri="{BB962C8B-B14F-4D97-AF65-F5344CB8AC3E}">
        <p14:creationId xmlns:p14="http://schemas.microsoft.com/office/powerpoint/2010/main" xmlns="" val="199960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tr-TR" sz="1200" kern="1200" dirty="0" smtClean="0">
                <a:solidFill>
                  <a:schemeClr val="tx1"/>
                </a:solidFill>
                <a:effectLst/>
                <a:latin typeface="+mn-lt"/>
                <a:ea typeface="+mn-ea"/>
                <a:cs typeface="+mn-cs"/>
              </a:rPr>
              <a:t>Bebek ve çocukların büyüme değerlendirmesinde kullanılan </a:t>
            </a:r>
            <a:r>
              <a:rPr lang="tr-TR" sz="1200" kern="1200" dirty="0" err="1" smtClean="0">
                <a:solidFill>
                  <a:schemeClr val="tx1"/>
                </a:solidFill>
                <a:effectLst/>
                <a:latin typeface="+mn-lt"/>
                <a:ea typeface="+mn-ea"/>
                <a:cs typeface="+mn-cs"/>
              </a:rPr>
              <a:t>antropometrik</a:t>
            </a:r>
            <a:r>
              <a:rPr lang="tr-TR" sz="1200" kern="1200" dirty="0" smtClean="0">
                <a:solidFill>
                  <a:schemeClr val="tx1"/>
                </a:solidFill>
                <a:effectLst/>
                <a:latin typeface="+mn-lt"/>
                <a:ea typeface="+mn-ea"/>
                <a:cs typeface="+mn-cs"/>
              </a:rPr>
              <a:t> ölçümler, ağırlık ölçümü, boy ölçümü, baş çevresi ölçümü, göğüs çevresi ölçümü, üst orta kol çevresi ölçümü, kulaç ölçümüdür. Tek bir dönemde yapılan ölçüm ile “büyüme değerlendirilmesi”, belirli aralıklarla alınmış ölçümlerle büyüme hızı incelenerek “büyüme izlemi” yapılabilir.</a:t>
            </a:r>
          </a:p>
        </p:txBody>
      </p:sp>
      <p:sp>
        <p:nvSpPr>
          <p:cNvPr id="4" name="Slayt Numarası Yer Tutucusu 3"/>
          <p:cNvSpPr>
            <a:spLocks noGrp="1"/>
          </p:cNvSpPr>
          <p:nvPr>
            <p:ph type="sldNum" sz="quarter" idx="10"/>
          </p:nvPr>
        </p:nvSpPr>
        <p:spPr/>
        <p:txBody>
          <a:bodyPr/>
          <a:lstStyle/>
          <a:p>
            <a:fld id="{9FCA8B02-D242-4CAC-8758-3F6BCDEB4CEA}" type="slidenum">
              <a:rPr lang="tr-TR" smtClean="0"/>
              <a:pPr/>
              <a:t>24</a:t>
            </a:fld>
            <a:endParaRPr lang="tr-TR"/>
          </a:p>
        </p:txBody>
      </p:sp>
    </p:spTree>
    <p:extLst>
      <p:ext uri="{BB962C8B-B14F-4D97-AF65-F5344CB8AC3E}">
        <p14:creationId xmlns:p14="http://schemas.microsoft.com/office/powerpoint/2010/main" xmlns="" val="1407949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71450" indent="-171450">
              <a:buFont typeface="Arial" panose="020B0604020202020204" pitchFamily="34" charset="0"/>
              <a:buChar char="•"/>
            </a:pPr>
            <a:endParaRPr lang="tr-TR" dirty="0"/>
          </a:p>
        </p:txBody>
      </p:sp>
      <p:sp>
        <p:nvSpPr>
          <p:cNvPr id="4" name="3 Slayt Numarası Yer Tutucusu"/>
          <p:cNvSpPr>
            <a:spLocks noGrp="1"/>
          </p:cNvSpPr>
          <p:nvPr>
            <p:ph type="sldNum" sz="quarter" idx="10"/>
          </p:nvPr>
        </p:nvSpPr>
        <p:spPr/>
        <p:txBody>
          <a:bodyPr/>
          <a:lstStyle/>
          <a:p>
            <a:fld id="{9FCA8B02-D242-4CAC-8758-3F6BCDEB4CEA}" type="slidenum">
              <a:rPr lang="tr-TR" smtClean="0"/>
              <a:pPr/>
              <a:t>28</a:t>
            </a:fld>
            <a:endParaRPr lang="tr-TR"/>
          </a:p>
        </p:txBody>
      </p:sp>
    </p:spTree>
    <p:extLst>
      <p:ext uri="{BB962C8B-B14F-4D97-AF65-F5344CB8AC3E}">
        <p14:creationId xmlns:p14="http://schemas.microsoft.com/office/powerpoint/2010/main" xmlns="" val="1749317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4</a:t>
            </a:fld>
            <a:endParaRPr lang="tr-TR"/>
          </a:p>
        </p:txBody>
      </p:sp>
    </p:spTree>
    <p:extLst>
      <p:ext uri="{BB962C8B-B14F-4D97-AF65-F5344CB8AC3E}">
        <p14:creationId xmlns:p14="http://schemas.microsoft.com/office/powerpoint/2010/main" xmlns="" val="845336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71450" indent="-171450">
              <a:buFont typeface="Arial" panose="020B0604020202020204" pitchFamily="34" charset="0"/>
              <a:buChar char="•"/>
            </a:pPr>
            <a:endParaRPr lang="tr-TR" dirty="0"/>
          </a:p>
        </p:txBody>
      </p:sp>
      <p:sp>
        <p:nvSpPr>
          <p:cNvPr id="4" name="3 Slayt Numarası Yer Tutucusu"/>
          <p:cNvSpPr>
            <a:spLocks noGrp="1"/>
          </p:cNvSpPr>
          <p:nvPr>
            <p:ph type="sldNum" sz="quarter" idx="10"/>
          </p:nvPr>
        </p:nvSpPr>
        <p:spPr/>
        <p:txBody>
          <a:bodyPr/>
          <a:lstStyle/>
          <a:p>
            <a:fld id="{9FCA8B02-D242-4CAC-8758-3F6BCDEB4CEA}" type="slidenum">
              <a:rPr lang="tr-TR" smtClean="0"/>
              <a:pPr/>
              <a:t>29</a:t>
            </a:fld>
            <a:endParaRPr lang="tr-TR"/>
          </a:p>
        </p:txBody>
      </p:sp>
    </p:spTree>
    <p:extLst>
      <p:ext uri="{BB962C8B-B14F-4D97-AF65-F5344CB8AC3E}">
        <p14:creationId xmlns:p14="http://schemas.microsoft.com/office/powerpoint/2010/main" xmlns="" val="259610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indent="0">
              <a:buFont typeface="Arial" panose="020B0604020202020204" pitchFamily="34" charset="0"/>
              <a:buNone/>
            </a:pPr>
            <a:endParaRPr lang="tr-TR" baseline="0" dirty="0">
              <a:solidFill>
                <a:srgbClr val="FF0000"/>
              </a:solidFill>
            </a:endParaRPr>
          </a:p>
          <a:p>
            <a:pPr marL="0" indent="0">
              <a:buFont typeface="Arial" panose="020B0604020202020204" pitchFamily="34" charset="0"/>
              <a:buNone/>
            </a:pPr>
            <a:endParaRPr lang="tr-TR" dirty="0">
              <a:solidFill>
                <a:srgbClr val="FF0000"/>
              </a:solidFill>
            </a:endParaRPr>
          </a:p>
        </p:txBody>
      </p:sp>
      <p:sp>
        <p:nvSpPr>
          <p:cNvPr id="4" name="3 Slayt Numarası Yer Tutucusu"/>
          <p:cNvSpPr>
            <a:spLocks noGrp="1"/>
          </p:cNvSpPr>
          <p:nvPr>
            <p:ph type="sldNum" sz="quarter" idx="10"/>
          </p:nvPr>
        </p:nvSpPr>
        <p:spPr/>
        <p:txBody>
          <a:bodyPr/>
          <a:lstStyle/>
          <a:p>
            <a:fld id="{9FCA8B02-D242-4CAC-8758-3F6BCDEB4CEA}" type="slidenum">
              <a:rPr lang="tr-TR" smtClean="0"/>
              <a:pPr/>
              <a:t>30</a:t>
            </a:fld>
            <a:endParaRPr lang="tr-TR"/>
          </a:p>
        </p:txBody>
      </p:sp>
    </p:spTree>
    <p:extLst>
      <p:ext uri="{BB962C8B-B14F-4D97-AF65-F5344CB8AC3E}">
        <p14:creationId xmlns:p14="http://schemas.microsoft.com/office/powerpoint/2010/main" xmlns="" val="277202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31</a:t>
            </a:fld>
            <a:endParaRPr lang="tr-TR"/>
          </a:p>
        </p:txBody>
      </p:sp>
    </p:spTree>
    <p:extLst>
      <p:ext uri="{BB962C8B-B14F-4D97-AF65-F5344CB8AC3E}">
        <p14:creationId xmlns:p14="http://schemas.microsoft.com/office/powerpoint/2010/main" xmlns="" val="53214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71450" indent="-171450">
              <a:buFont typeface="Arial" panose="020B0604020202020204" pitchFamily="34" charset="0"/>
              <a:buChar char="•"/>
            </a:pPr>
            <a:endParaRPr lang="tr-TR" dirty="0" err="1"/>
          </a:p>
        </p:txBody>
      </p:sp>
      <p:sp>
        <p:nvSpPr>
          <p:cNvPr id="4" name="3 Slayt Numarası Yer Tutucusu"/>
          <p:cNvSpPr>
            <a:spLocks noGrp="1"/>
          </p:cNvSpPr>
          <p:nvPr>
            <p:ph type="sldNum" sz="quarter" idx="10"/>
          </p:nvPr>
        </p:nvSpPr>
        <p:spPr/>
        <p:txBody>
          <a:bodyPr/>
          <a:lstStyle/>
          <a:p>
            <a:fld id="{9FCA8B02-D242-4CAC-8758-3F6BCDEB4CEA}" type="slidenum">
              <a:rPr lang="tr-TR" smtClean="0"/>
              <a:pPr/>
              <a:t>32</a:t>
            </a:fld>
            <a:endParaRPr lang="tr-TR"/>
          </a:p>
        </p:txBody>
      </p:sp>
    </p:spTree>
    <p:extLst>
      <p:ext uri="{BB962C8B-B14F-4D97-AF65-F5344CB8AC3E}">
        <p14:creationId xmlns:p14="http://schemas.microsoft.com/office/powerpoint/2010/main" xmlns="" val="2231428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buFont typeface="Arial" panose="020B0604020202020204" pitchFamily="34" charset="0"/>
              <a:buNone/>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34</a:t>
            </a:fld>
            <a:endParaRPr lang="tr-TR"/>
          </a:p>
        </p:txBody>
      </p:sp>
    </p:spTree>
    <p:extLst>
      <p:ext uri="{BB962C8B-B14F-4D97-AF65-F5344CB8AC3E}">
        <p14:creationId xmlns:p14="http://schemas.microsoft.com/office/powerpoint/2010/main" xmlns="" val="22681221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171450" indent="-171450">
              <a:buFont typeface="Arial" panose="020B0604020202020204" pitchFamily="34" charset="0"/>
              <a:buChar char="•"/>
            </a:pPr>
            <a:r>
              <a:rPr lang="tr-TR" dirty="0"/>
              <a:t>MAMA ?????</a:t>
            </a:r>
          </a:p>
        </p:txBody>
      </p:sp>
      <p:sp>
        <p:nvSpPr>
          <p:cNvPr id="4" name="3 Slayt Numarası Yer Tutucusu"/>
          <p:cNvSpPr>
            <a:spLocks noGrp="1"/>
          </p:cNvSpPr>
          <p:nvPr>
            <p:ph type="sldNum" sz="quarter" idx="10"/>
          </p:nvPr>
        </p:nvSpPr>
        <p:spPr/>
        <p:txBody>
          <a:bodyPr/>
          <a:lstStyle/>
          <a:p>
            <a:fld id="{9FCA8B02-D242-4CAC-8758-3F6BCDEB4CEA}" type="slidenum">
              <a:rPr lang="tr-TR" smtClean="0"/>
              <a:pPr/>
              <a:t>35</a:t>
            </a:fld>
            <a:endParaRPr lang="tr-TR"/>
          </a:p>
        </p:txBody>
      </p:sp>
    </p:spTree>
    <p:extLst>
      <p:ext uri="{BB962C8B-B14F-4D97-AF65-F5344CB8AC3E}">
        <p14:creationId xmlns:p14="http://schemas.microsoft.com/office/powerpoint/2010/main" xmlns="" val="971894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171450" indent="-171450">
              <a:buFont typeface="Arial" panose="020B0604020202020204" pitchFamily="34" charset="0"/>
              <a:buChar char="•"/>
            </a:pPr>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36</a:t>
            </a:fld>
            <a:endParaRPr lang="tr-TR"/>
          </a:p>
        </p:txBody>
      </p:sp>
    </p:spTree>
    <p:extLst>
      <p:ext uri="{BB962C8B-B14F-4D97-AF65-F5344CB8AC3E}">
        <p14:creationId xmlns:p14="http://schemas.microsoft.com/office/powerpoint/2010/main" xmlns="" val="1121400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FCA8B02-D242-4CAC-8758-3F6BCDEB4CEA}" type="slidenum">
              <a:rPr lang="tr-TR" smtClean="0"/>
              <a:pPr/>
              <a:t>42</a:t>
            </a:fld>
            <a:endParaRPr lang="tr-TR"/>
          </a:p>
        </p:txBody>
      </p:sp>
    </p:spTree>
    <p:extLst>
      <p:ext uri="{BB962C8B-B14F-4D97-AF65-F5344CB8AC3E}">
        <p14:creationId xmlns:p14="http://schemas.microsoft.com/office/powerpoint/2010/main" xmlns="" val="279669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smtClean="0">
                <a:solidFill>
                  <a:schemeClr val="tx1"/>
                </a:solidFill>
                <a:effectLst/>
                <a:latin typeface="+mn-lt"/>
                <a:ea typeface="+mn-ea"/>
                <a:cs typeface="+mn-cs"/>
              </a:rPr>
              <a:t>Düzenli kilo kazanımı bebeğin yeterli süt aldığını gösterir, ancak anne bebeği her zaman tartamayabilir. Annenin sütüyle ilgili şüphesi olduğu dönemlerde, bebek her hafta tartılmalıdır.</a:t>
            </a:r>
          </a:p>
          <a:p>
            <a:r>
              <a:rPr lang="tr-TR" sz="1200" kern="1200" smtClean="0">
                <a:solidFill>
                  <a:schemeClr val="tx1"/>
                </a:solidFill>
                <a:effectLst/>
                <a:latin typeface="+mn-lt"/>
                <a:ea typeface="+mn-ea"/>
                <a:cs typeface="+mn-cs"/>
                <a:sym typeface="Webdings"/>
              </a:rPr>
              <a:t></a:t>
            </a:r>
            <a:r>
              <a:rPr lang="tr-TR" sz="1200" kern="1200" smtClean="0">
                <a:solidFill>
                  <a:schemeClr val="tx1"/>
                </a:solidFill>
                <a:effectLst/>
                <a:latin typeface="+mn-lt"/>
                <a:ea typeface="+mn-ea"/>
                <a:cs typeface="+mn-cs"/>
              </a:rPr>
              <a:t> Bu </a:t>
            </a:r>
            <a:r>
              <a:rPr lang="tr-TR" sz="1200" kern="1200" dirty="0" smtClean="0">
                <a:solidFill>
                  <a:schemeClr val="tx1"/>
                </a:solidFill>
                <a:effectLst/>
                <a:latin typeface="+mn-lt"/>
                <a:ea typeface="+mn-ea"/>
                <a:cs typeface="+mn-cs"/>
              </a:rPr>
              <a:t>göstergelerin annenin güvenini artıracağı unutulmadan, annenin iyi yaptığı şeyler öne çıkarılmalı ve onun destek alması gereken yönler konusunda tavsiyede bulunulmalıdır.</a:t>
            </a:r>
          </a:p>
        </p:txBody>
      </p:sp>
      <p:sp>
        <p:nvSpPr>
          <p:cNvPr id="4" name="Slayt Numarası Yer Tutucusu 3"/>
          <p:cNvSpPr>
            <a:spLocks noGrp="1"/>
          </p:cNvSpPr>
          <p:nvPr>
            <p:ph type="sldNum" sz="quarter" idx="10"/>
          </p:nvPr>
        </p:nvSpPr>
        <p:spPr/>
        <p:txBody>
          <a:bodyPr/>
          <a:lstStyle/>
          <a:p>
            <a:fld id="{9FCA8B02-D242-4CAC-8758-3F6BCDEB4CEA}" type="slidenum">
              <a:rPr lang="tr-TR" smtClean="0"/>
              <a:pPr/>
              <a:t>9</a:t>
            </a:fld>
            <a:endParaRPr lang="tr-TR"/>
          </a:p>
        </p:txBody>
      </p:sp>
    </p:spTree>
    <p:extLst>
      <p:ext uri="{BB962C8B-B14F-4D97-AF65-F5344CB8AC3E}">
        <p14:creationId xmlns:p14="http://schemas.microsoft.com/office/powerpoint/2010/main" xmlns="" val="178420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4044FFD1-0D88-4298-B69F-D6F4BB15A38C}" type="slidenum">
              <a:rPr lang="tr-TR" altLang="tr-TR">
                <a:latin typeface="Times New Roman" panose="02020603050405020304" pitchFamily="18" charset="0"/>
              </a:rPr>
              <a:pPr eaLnBrk="1" hangingPunct="1"/>
              <a:t>10</a:t>
            </a:fld>
            <a:endParaRPr lang="tr-TR" altLang="tr-TR">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xmlns="" val="2501562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01ADB823-82CE-4666-BC41-E9C02B4F69C0}" type="slidenum">
              <a:rPr lang="tr-TR" altLang="tr-TR">
                <a:latin typeface="Times New Roman" panose="02020603050405020304" pitchFamily="18" charset="0"/>
              </a:rPr>
              <a:pPr eaLnBrk="1" hangingPunct="1"/>
              <a:t>11</a:t>
            </a:fld>
            <a:endParaRPr lang="tr-TR" altLang="tr-TR">
              <a:latin typeface="Times New Roman" panose="02020603050405020304"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dirty="0"/>
          </a:p>
        </p:txBody>
      </p:sp>
    </p:spTree>
    <p:extLst>
      <p:ext uri="{BB962C8B-B14F-4D97-AF65-F5344CB8AC3E}">
        <p14:creationId xmlns:p14="http://schemas.microsoft.com/office/powerpoint/2010/main" xmlns="" val="185738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7A292CD-1562-4AC3-B4DC-993FC201CF10}" type="slidenum">
              <a:rPr lang="tr-TR" altLang="tr-TR">
                <a:latin typeface="Times New Roman" panose="02020603050405020304" pitchFamily="18" charset="0"/>
              </a:rPr>
              <a:pPr eaLnBrk="1" hangingPunct="1"/>
              <a:t>12</a:t>
            </a:fld>
            <a:endParaRPr lang="tr-TR" altLang="tr-TR">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xmlns="" val="98341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8F7461CA-6F9A-4253-8E5D-0D1AC88CDF7D}" type="slidenum">
              <a:rPr lang="tr-TR" altLang="tr-TR">
                <a:latin typeface="Times New Roman" panose="02020603050405020304" pitchFamily="18" charset="0"/>
              </a:rPr>
              <a:pPr eaLnBrk="1" hangingPunct="1"/>
              <a:t>13</a:t>
            </a:fld>
            <a:endParaRPr lang="tr-TR" altLang="tr-TR">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xmlns="" val="422974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B484E9D3-D825-41AF-AA4E-651E2B20EA5C}" type="slidenum">
              <a:rPr lang="tr-TR" altLang="tr-TR">
                <a:latin typeface="Times New Roman" panose="02020603050405020304" pitchFamily="18" charset="0"/>
              </a:rPr>
              <a:pPr eaLnBrk="1" hangingPunct="1"/>
              <a:t>14</a:t>
            </a:fld>
            <a:endParaRPr lang="tr-TR" altLang="tr-TR">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Fizyolojik faktörler az/etkisiz emzirmeye neden olabilir. Stresli bir durumda olan anne daha az sıklıkta ve kısa süreli emzirme yapıp, takviye besinleri daha çok verebilir ve bebeğin bakımına daha az zaman harcayabilir.</a:t>
            </a:r>
          </a:p>
        </p:txBody>
      </p:sp>
    </p:spTree>
    <p:extLst>
      <p:ext uri="{BB962C8B-B14F-4D97-AF65-F5344CB8AC3E}">
        <p14:creationId xmlns:p14="http://schemas.microsoft.com/office/powerpoint/2010/main" xmlns="" val="272447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defRPr>
            </a:lvl1pPr>
            <a:lvl2pPr marL="742950" indent="-285750" eaLnBrk="0" hangingPunct="0">
              <a:defRPr>
                <a:solidFill>
                  <a:schemeClr val="tx1"/>
                </a:solidFill>
                <a:latin typeface="Verdana" panose="020B0604030504040204" pitchFamily="34" charset="0"/>
              </a:defRPr>
            </a:lvl2pPr>
            <a:lvl3pPr marL="1143000" indent="-228600" eaLnBrk="0" hangingPunct="0">
              <a:defRPr>
                <a:solidFill>
                  <a:schemeClr val="tx1"/>
                </a:solidFill>
                <a:latin typeface="Verdana" panose="020B0604030504040204" pitchFamily="34" charset="0"/>
              </a:defRPr>
            </a:lvl3pPr>
            <a:lvl4pPr marL="1600200" indent="-228600" eaLnBrk="0" hangingPunct="0">
              <a:defRPr>
                <a:solidFill>
                  <a:schemeClr val="tx1"/>
                </a:solidFill>
                <a:latin typeface="Verdana" panose="020B0604030504040204" pitchFamily="34" charset="0"/>
              </a:defRPr>
            </a:lvl4pPr>
            <a:lvl5pPr marL="2057400" indent="-228600" eaLnBrk="0" hangingPunct="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eaLnBrk="1" hangingPunct="1"/>
            <a:fld id="{75FA67BD-C4D8-4905-A6A9-037809D1DE9A}" type="slidenum">
              <a:rPr lang="tr-TR" altLang="tr-TR">
                <a:latin typeface="Times New Roman" panose="02020603050405020304" pitchFamily="18" charset="0"/>
              </a:rPr>
              <a:pPr eaLnBrk="1" hangingPunct="1"/>
              <a:t>15</a:t>
            </a:fld>
            <a:endParaRPr lang="tr-TR" altLang="tr-TR">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tr-TR" altLang="tr-TR"/>
          </a:p>
        </p:txBody>
      </p:sp>
    </p:spTree>
    <p:extLst>
      <p:ext uri="{BB962C8B-B14F-4D97-AF65-F5344CB8AC3E}">
        <p14:creationId xmlns:p14="http://schemas.microsoft.com/office/powerpoint/2010/main" xmlns="" val="3173800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fld id="{FCC7C870-EAAD-47A6-8E9C-A37F5793DC98}"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0C37481-7E18-4213-8B45-9CBE08FC9D10}" type="slidenum">
              <a:rPr lang="tr-TR" altLang="tr-TR"/>
              <a:pPr/>
              <a:t>‹#›</a:t>
            </a:fld>
            <a:endParaRPr lang="tr-TR" altLang="tr-TR"/>
          </a:p>
        </p:txBody>
      </p:sp>
    </p:spTree>
    <p:extLst>
      <p:ext uri="{BB962C8B-B14F-4D97-AF65-F5344CB8AC3E}">
        <p14:creationId xmlns:p14="http://schemas.microsoft.com/office/powerpoint/2010/main" xmlns="" val="823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E86055A1-DD66-4510-BB64-22590C00EF75}"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F05B0F9-885C-4E60-BCE3-062D4266D382}" type="slidenum">
              <a:rPr lang="tr-TR" altLang="tr-TR"/>
              <a:pPr/>
              <a:t>‹#›</a:t>
            </a:fld>
            <a:endParaRPr lang="tr-TR" altLang="tr-TR"/>
          </a:p>
        </p:txBody>
      </p:sp>
    </p:spTree>
    <p:extLst>
      <p:ext uri="{BB962C8B-B14F-4D97-AF65-F5344CB8AC3E}">
        <p14:creationId xmlns:p14="http://schemas.microsoft.com/office/powerpoint/2010/main" xmlns="" val="2014909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4C3C0C1B-2A37-4B38-B4E5-62997F6808F9}"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A16A50E-7894-4CEB-9B1C-57BD67B12FF5}" type="slidenum">
              <a:rPr lang="tr-TR" altLang="tr-TR"/>
              <a:pPr/>
              <a:t>‹#›</a:t>
            </a:fld>
            <a:endParaRPr lang="tr-TR" altLang="tr-TR"/>
          </a:p>
        </p:txBody>
      </p:sp>
    </p:spTree>
    <p:extLst>
      <p:ext uri="{BB962C8B-B14F-4D97-AF65-F5344CB8AC3E}">
        <p14:creationId xmlns:p14="http://schemas.microsoft.com/office/powerpoint/2010/main" xmlns="" val="925672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fld id="{9D8DD562-394A-4095-B0E5-46EFA7CED1E2}"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A0C37481-7E18-4213-8B45-9CBE08FC9D10}" type="slidenum">
              <a:rPr lang="tr-TR" altLang="tr-TR"/>
              <a:pPr/>
              <a:t>‹#›</a:t>
            </a:fld>
            <a:endParaRPr lang="tr-TR" altLang="tr-TR"/>
          </a:p>
        </p:txBody>
      </p:sp>
    </p:spTree>
    <p:extLst>
      <p:ext uri="{BB962C8B-B14F-4D97-AF65-F5344CB8AC3E}">
        <p14:creationId xmlns:p14="http://schemas.microsoft.com/office/powerpoint/2010/main" xmlns="" val="2088154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E26BE5A4-94AF-4041-9D0A-D1EADDBC53A4}"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F66007C-D8D4-4BD8-9F38-C52A9F7EDD22}" type="slidenum">
              <a:rPr lang="tr-TR" altLang="tr-TR"/>
              <a:pPr/>
              <a:t>‹#›</a:t>
            </a:fld>
            <a:endParaRPr lang="tr-TR" altLang="tr-TR"/>
          </a:p>
        </p:txBody>
      </p:sp>
    </p:spTree>
    <p:extLst>
      <p:ext uri="{BB962C8B-B14F-4D97-AF65-F5344CB8AC3E}">
        <p14:creationId xmlns:p14="http://schemas.microsoft.com/office/powerpoint/2010/main" xmlns="" val="258487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fld id="{ED37B5AA-9AA4-48C2-AB8B-CFE4C3719E66}"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7F47C79-4770-47CF-BF9F-E0701EE5987E}" type="slidenum">
              <a:rPr lang="tr-TR" altLang="tr-TR"/>
              <a:pPr/>
              <a:t>‹#›</a:t>
            </a:fld>
            <a:endParaRPr lang="tr-TR" altLang="tr-TR"/>
          </a:p>
        </p:txBody>
      </p:sp>
    </p:spTree>
    <p:extLst>
      <p:ext uri="{BB962C8B-B14F-4D97-AF65-F5344CB8AC3E}">
        <p14:creationId xmlns:p14="http://schemas.microsoft.com/office/powerpoint/2010/main" xmlns="" val="316629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fld id="{84C78288-B92B-48D2-A7FD-B802DE3709A7}"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A8A12D56-2670-4E3C-B8CC-BBFFDE9FFF6A}" type="slidenum">
              <a:rPr lang="tr-TR" altLang="tr-TR"/>
              <a:pPr/>
              <a:t>‹#›</a:t>
            </a:fld>
            <a:endParaRPr lang="tr-TR" altLang="tr-TR"/>
          </a:p>
        </p:txBody>
      </p:sp>
    </p:spTree>
    <p:extLst>
      <p:ext uri="{BB962C8B-B14F-4D97-AF65-F5344CB8AC3E}">
        <p14:creationId xmlns:p14="http://schemas.microsoft.com/office/powerpoint/2010/main" xmlns="" val="267666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fld id="{07B10B0B-4E0A-4CB7-B862-B6F6B14A358B}" type="datetime1">
              <a:rPr lang="tr-TR" smtClean="0"/>
              <a:pPr/>
              <a:t>18.02.2019</a:t>
            </a:fld>
            <a:endParaRPr lang="tr-TR"/>
          </a:p>
        </p:txBody>
      </p:sp>
      <p:sp>
        <p:nvSpPr>
          <p:cNvPr id="8" name="4 Altbilgi Yer Tutucusu"/>
          <p:cNvSpPr>
            <a:spLocks noGrp="1"/>
          </p:cNvSpPr>
          <p:nvPr>
            <p:ph type="ftr" sz="quarter" idx="11"/>
          </p:nvPr>
        </p:nvSpPr>
        <p:spPr/>
        <p:txBody>
          <a:bodyPr/>
          <a:lstStyle>
            <a:lvl1pPr>
              <a:defRPr/>
            </a:lvl1pPr>
          </a:lstStyle>
          <a:p>
            <a:endParaRPr lang="tr-TR"/>
          </a:p>
        </p:txBody>
      </p:sp>
      <p:sp>
        <p:nvSpPr>
          <p:cNvPr id="9" name="5 Slayt Numarası Yer Tutucusu"/>
          <p:cNvSpPr>
            <a:spLocks noGrp="1"/>
          </p:cNvSpPr>
          <p:nvPr>
            <p:ph type="sldNum" sz="quarter" idx="12"/>
          </p:nvPr>
        </p:nvSpPr>
        <p:spPr/>
        <p:txBody>
          <a:bodyPr/>
          <a:lstStyle>
            <a:lvl1pPr>
              <a:defRPr/>
            </a:lvl1pPr>
          </a:lstStyle>
          <a:p>
            <a:fld id="{7CE86ACE-0336-4BE6-B0B2-CC2C9A1B32EA}" type="slidenum">
              <a:rPr lang="tr-TR" altLang="tr-TR"/>
              <a:pPr/>
              <a:t>‹#›</a:t>
            </a:fld>
            <a:endParaRPr lang="tr-TR" altLang="tr-TR"/>
          </a:p>
        </p:txBody>
      </p:sp>
    </p:spTree>
    <p:extLst>
      <p:ext uri="{BB962C8B-B14F-4D97-AF65-F5344CB8AC3E}">
        <p14:creationId xmlns:p14="http://schemas.microsoft.com/office/powerpoint/2010/main" xmlns="" val="897134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fld id="{29471121-7139-414C-B2EF-5BAE767BCB51}" type="datetime1">
              <a:rPr lang="tr-TR" smtClean="0"/>
              <a:pPr/>
              <a:t>18.02.2019</a:t>
            </a:fld>
            <a:endParaRPr lang="tr-TR"/>
          </a:p>
        </p:txBody>
      </p:sp>
      <p:sp>
        <p:nvSpPr>
          <p:cNvPr id="4" name="4 Altbilgi Yer Tutucusu"/>
          <p:cNvSpPr>
            <a:spLocks noGrp="1"/>
          </p:cNvSpPr>
          <p:nvPr>
            <p:ph type="ftr" sz="quarter" idx="11"/>
          </p:nvPr>
        </p:nvSpPr>
        <p:spPr/>
        <p:txBody>
          <a:bodyPr/>
          <a:lstStyle>
            <a:lvl1pPr>
              <a:defRPr/>
            </a:lvl1pPr>
          </a:lstStyle>
          <a:p>
            <a:endParaRPr lang="tr-TR"/>
          </a:p>
        </p:txBody>
      </p:sp>
      <p:sp>
        <p:nvSpPr>
          <p:cNvPr id="5" name="5 Slayt Numarası Yer Tutucusu"/>
          <p:cNvSpPr>
            <a:spLocks noGrp="1"/>
          </p:cNvSpPr>
          <p:nvPr>
            <p:ph type="sldNum" sz="quarter" idx="12"/>
          </p:nvPr>
        </p:nvSpPr>
        <p:spPr/>
        <p:txBody>
          <a:bodyPr/>
          <a:lstStyle>
            <a:lvl1pPr>
              <a:defRPr/>
            </a:lvl1pPr>
          </a:lstStyle>
          <a:p>
            <a:fld id="{036FED46-EC43-4800-9B55-2926CDD1A982}" type="slidenum">
              <a:rPr lang="tr-TR" altLang="tr-TR"/>
              <a:pPr/>
              <a:t>‹#›</a:t>
            </a:fld>
            <a:endParaRPr lang="tr-TR" altLang="tr-TR"/>
          </a:p>
        </p:txBody>
      </p:sp>
    </p:spTree>
    <p:extLst>
      <p:ext uri="{BB962C8B-B14F-4D97-AF65-F5344CB8AC3E}">
        <p14:creationId xmlns:p14="http://schemas.microsoft.com/office/powerpoint/2010/main" xmlns="" val="13866747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8F3FFADC-B162-4B25-B8CF-BE59B776F84C}" type="datetime1">
              <a:rPr lang="tr-TR" smtClean="0"/>
              <a:pPr/>
              <a:t>18.02.2019</a:t>
            </a:fld>
            <a:endParaRPr lang="tr-TR"/>
          </a:p>
        </p:txBody>
      </p:sp>
      <p:sp>
        <p:nvSpPr>
          <p:cNvPr id="3" name="4 Altbilgi Yer Tutucusu"/>
          <p:cNvSpPr>
            <a:spLocks noGrp="1"/>
          </p:cNvSpPr>
          <p:nvPr>
            <p:ph type="ftr" sz="quarter" idx="11"/>
          </p:nvPr>
        </p:nvSpPr>
        <p:spPr/>
        <p:txBody>
          <a:bodyPr/>
          <a:lstStyle>
            <a:lvl1pPr>
              <a:defRPr/>
            </a:lvl1pPr>
          </a:lstStyle>
          <a:p>
            <a:endParaRPr lang="tr-TR"/>
          </a:p>
        </p:txBody>
      </p:sp>
      <p:sp>
        <p:nvSpPr>
          <p:cNvPr id="4" name="5 Slayt Numarası Yer Tutucusu"/>
          <p:cNvSpPr>
            <a:spLocks noGrp="1"/>
          </p:cNvSpPr>
          <p:nvPr>
            <p:ph type="sldNum" sz="quarter" idx="12"/>
          </p:nvPr>
        </p:nvSpPr>
        <p:spPr/>
        <p:txBody>
          <a:bodyPr/>
          <a:lstStyle>
            <a:lvl1pPr>
              <a:defRPr/>
            </a:lvl1pPr>
          </a:lstStyle>
          <a:p>
            <a:fld id="{8AD458C6-FC11-41AD-BE11-FEDB83864322}" type="slidenum">
              <a:rPr lang="tr-TR" altLang="tr-TR"/>
              <a:pPr/>
              <a:t>‹#›</a:t>
            </a:fld>
            <a:endParaRPr lang="tr-TR" altLang="tr-TR"/>
          </a:p>
        </p:txBody>
      </p:sp>
    </p:spTree>
    <p:extLst>
      <p:ext uri="{BB962C8B-B14F-4D97-AF65-F5344CB8AC3E}">
        <p14:creationId xmlns:p14="http://schemas.microsoft.com/office/powerpoint/2010/main" xmlns="" val="1661919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fld id="{439E485C-6A1B-407D-8038-C320169D506B}"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34DDE9F7-0D32-4CCD-B57F-4CFEB405B155}" type="slidenum">
              <a:rPr lang="tr-TR" altLang="tr-TR"/>
              <a:pPr/>
              <a:t>‹#›</a:t>
            </a:fld>
            <a:endParaRPr lang="tr-TR" altLang="tr-TR"/>
          </a:p>
        </p:txBody>
      </p:sp>
    </p:spTree>
    <p:extLst>
      <p:ext uri="{BB962C8B-B14F-4D97-AF65-F5344CB8AC3E}">
        <p14:creationId xmlns:p14="http://schemas.microsoft.com/office/powerpoint/2010/main" xmlns="" val="3408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505E8438-5FE9-471A-92BD-4A8B9E4C46A2}"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9F66007C-D8D4-4BD8-9F38-C52A9F7EDD22}" type="slidenum">
              <a:rPr lang="tr-TR" altLang="tr-TR"/>
              <a:pPr/>
              <a:t>‹#›</a:t>
            </a:fld>
            <a:endParaRPr lang="tr-TR" altLang="tr-TR"/>
          </a:p>
        </p:txBody>
      </p:sp>
    </p:spTree>
    <p:extLst>
      <p:ext uri="{BB962C8B-B14F-4D97-AF65-F5344CB8AC3E}">
        <p14:creationId xmlns:p14="http://schemas.microsoft.com/office/powerpoint/2010/main" xmlns="" val="12124141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fld id="{D18A0A7F-E750-493E-886B-3DF40DC740D0}"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AA0F643E-97D8-403D-831C-3B2D6FC0B798}" type="slidenum">
              <a:rPr lang="tr-TR" altLang="tr-TR"/>
              <a:pPr/>
              <a:t>‹#›</a:t>
            </a:fld>
            <a:endParaRPr lang="tr-TR" altLang="tr-TR"/>
          </a:p>
        </p:txBody>
      </p:sp>
    </p:spTree>
    <p:extLst>
      <p:ext uri="{BB962C8B-B14F-4D97-AF65-F5344CB8AC3E}">
        <p14:creationId xmlns:p14="http://schemas.microsoft.com/office/powerpoint/2010/main" xmlns="" val="370268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0B10889F-14EB-40FF-A575-F3E7B910E758}"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3F05B0F9-885C-4E60-BCE3-062D4266D382}" type="slidenum">
              <a:rPr lang="tr-TR" altLang="tr-TR"/>
              <a:pPr/>
              <a:t>‹#›</a:t>
            </a:fld>
            <a:endParaRPr lang="tr-TR" altLang="tr-TR"/>
          </a:p>
        </p:txBody>
      </p:sp>
    </p:spTree>
    <p:extLst>
      <p:ext uri="{BB962C8B-B14F-4D97-AF65-F5344CB8AC3E}">
        <p14:creationId xmlns:p14="http://schemas.microsoft.com/office/powerpoint/2010/main" xmlns="" val="325920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fld id="{4293A60A-F1C2-4030-85E5-B260F577427F}"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CA16A50E-7894-4CEB-9B1C-57BD67B12FF5}" type="slidenum">
              <a:rPr lang="tr-TR" altLang="tr-TR"/>
              <a:pPr/>
              <a:t>‹#›</a:t>
            </a:fld>
            <a:endParaRPr lang="tr-TR" altLang="tr-TR"/>
          </a:p>
        </p:txBody>
      </p:sp>
    </p:spTree>
    <p:extLst>
      <p:ext uri="{BB962C8B-B14F-4D97-AF65-F5344CB8AC3E}">
        <p14:creationId xmlns:p14="http://schemas.microsoft.com/office/powerpoint/2010/main" xmlns="" val="217874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fld id="{BE5B2C9F-754A-4A54-8A22-FB5F9537E5FD}" type="datetime1">
              <a:rPr lang="tr-TR" smtClean="0"/>
              <a:pPr/>
              <a:t>18.02.2019</a:t>
            </a:fld>
            <a:endParaRPr lang="tr-TR"/>
          </a:p>
        </p:txBody>
      </p:sp>
      <p:sp>
        <p:nvSpPr>
          <p:cNvPr id="5" name="4 Altbilgi Yer Tutucusu"/>
          <p:cNvSpPr>
            <a:spLocks noGrp="1"/>
          </p:cNvSpPr>
          <p:nvPr>
            <p:ph type="ftr" sz="quarter" idx="11"/>
          </p:nvPr>
        </p:nvSpPr>
        <p:spPr/>
        <p:txBody>
          <a:bodyPr/>
          <a:lstStyle>
            <a:lvl1pPr>
              <a:defRPr/>
            </a:lvl1pPr>
          </a:lstStyle>
          <a:p>
            <a:endParaRPr lang="tr-TR"/>
          </a:p>
        </p:txBody>
      </p:sp>
      <p:sp>
        <p:nvSpPr>
          <p:cNvPr id="6" name="5 Slayt Numarası Yer Tutucusu"/>
          <p:cNvSpPr>
            <a:spLocks noGrp="1"/>
          </p:cNvSpPr>
          <p:nvPr>
            <p:ph type="sldNum" sz="quarter" idx="12"/>
          </p:nvPr>
        </p:nvSpPr>
        <p:spPr/>
        <p:txBody>
          <a:bodyPr/>
          <a:lstStyle>
            <a:lvl1pPr>
              <a:defRPr/>
            </a:lvl1pPr>
          </a:lstStyle>
          <a:p>
            <a:fld id="{47F47C79-4770-47CF-BF9F-E0701EE5987E}" type="slidenum">
              <a:rPr lang="tr-TR" altLang="tr-TR"/>
              <a:pPr/>
              <a:t>‹#›</a:t>
            </a:fld>
            <a:endParaRPr lang="tr-TR" altLang="tr-TR"/>
          </a:p>
        </p:txBody>
      </p:sp>
    </p:spTree>
    <p:extLst>
      <p:ext uri="{BB962C8B-B14F-4D97-AF65-F5344CB8AC3E}">
        <p14:creationId xmlns:p14="http://schemas.microsoft.com/office/powerpoint/2010/main" xmlns="" val="183083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fld id="{2D20BB48-D627-4B0B-AA15-59B5122FA422}"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A8A12D56-2670-4E3C-B8CC-BBFFDE9FFF6A}" type="slidenum">
              <a:rPr lang="tr-TR" altLang="tr-TR"/>
              <a:pPr/>
              <a:t>‹#›</a:t>
            </a:fld>
            <a:endParaRPr lang="tr-TR" altLang="tr-TR"/>
          </a:p>
        </p:txBody>
      </p:sp>
    </p:spTree>
    <p:extLst>
      <p:ext uri="{BB962C8B-B14F-4D97-AF65-F5344CB8AC3E}">
        <p14:creationId xmlns:p14="http://schemas.microsoft.com/office/powerpoint/2010/main" xmlns="" val="9506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fld id="{E6602C3A-D6BD-48F0-899D-05CF048AC64F}" type="datetime1">
              <a:rPr lang="tr-TR" smtClean="0"/>
              <a:pPr/>
              <a:t>18.02.2019</a:t>
            </a:fld>
            <a:endParaRPr lang="tr-TR"/>
          </a:p>
        </p:txBody>
      </p:sp>
      <p:sp>
        <p:nvSpPr>
          <p:cNvPr id="8" name="4 Altbilgi Yer Tutucusu"/>
          <p:cNvSpPr>
            <a:spLocks noGrp="1"/>
          </p:cNvSpPr>
          <p:nvPr>
            <p:ph type="ftr" sz="quarter" idx="11"/>
          </p:nvPr>
        </p:nvSpPr>
        <p:spPr/>
        <p:txBody>
          <a:bodyPr/>
          <a:lstStyle>
            <a:lvl1pPr>
              <a:defRPr/>
            </a:lvl1pPr>
          </a:lstStyle>
          <a:p>
            <a:endParaRPr lang="tr-TR"/>
          </a:p>
        </p:txBody>
      </p:sp>
      <p:sp>
        <p:nvSpPr>
          <p:cNvPr id="9" name="5 Slayt Numarası Yer Tutucusu"/>
          <p:cNvSpPr>
            <a:spLocks noGrp="1"/>
          </p:cNvSpPr>
          <p:nvPr>
            <p:ph type="sldNum" sz="quarter" idx="12"/>
          </p:nvPr>
        </p:nvSpPr>
        <p:spPr/>
        <p:txBody>
          <a:bodyPr/>
          <a:lstStyle>
            <a:lvl1pPr>
              <a:defRPr/>
            </a:lvl1pPr>
          </a:lstStyle>
          <a:p>
            <a:fld id="{7CE86ACE-0336-4BE6-B0B2-CC2C9A1B32EA}" type="slidenum">
              <a:rPr lang="tr-TR" altLang="tr-TR"/>
              <a:pPr/>
              <a:t>‹#›</a:t>
            </a:fld>
            <a:endParaRPr lang="tr-TR" altLang="tr-TR"/>
          </a:p>
        </p:txBody>
      </p:sp>
    </p:spTree>
    <p:extLst>
      <p:ext uri="{BB962C8B-B14F-4D97-AF65-F5344CB8AC3E}">
        <p14:creationId xmlns:p14="http://schemas.microsoft.com/office/powerpoint/2010/main" xmlns="" val="3198292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fld id="{B33E497D-FEAE-42B0-AE7B-B3920B1B0E5B}" type="datetime1">
              <a:rPr lang="tr-TR" smtClean="0"/>
              <a:pPr/>
              <a:t>18.02.2019</a:t>
            </a:fld>
            <a:endParaRPr lang="tr-TR"/>
          </a:p>
        </p:txBody>
      </p:sp>
      <p:sp>
        <p:nvSpPr>
          <p:cNvPr id="4" name="4 Altbilgi Yer Tutucusu"/>
          <p:cNvSpPr>
            <a:spLocks noGrp="1"/>
          </p:cNvSpPr>
          <p:nvPr>
            <p:ph type="ftr" sz="quarter" idx="11"/>
          </p:nvPr>
        </p:nvSpPr>
        <p:spPr/>
        <p:txBody>
          <a:bodyPr/>
          <a:lstStyle>
            <a:lvl1pPr>
              <a:defRPr/>
            </a:lvl1pPr>
          </a:lstStyle>
          <a:p>
            <a:endParaRPr lang="tr-TR"/>
          </a:p>
        </p:txBody>
      </p:sp>
      <p:sp>
        <p:nvSpPr>
          <p:cNvPr id="5" name="5 Slayt Numarası Yer Tutucusu"/>
          <p:cNvSpPr>
            <a:spLocks noGrp="1"/>
          </p:cNvSpPr>
          <p:nvPr>
            <p:ph type="sldNum" sz="quarter" idx="12"/>
          </p:nvPr>
        </p:nvSpPr>
        <p:spPr/>
        <p:txBody>
          <a:bodyPr/>
          <a:lstStyle>
            <a:lvl1pPr>
              <a:defRPr/>
            </a:lvl1pPr>
          </a:lstStyle>
          <a:p>
            <a:fld id="{036FED46-EC43-4800-9B55-2926CDD1A982}" type="slidenum">
              <a:rPr lang="tr-TR" altLang="tr-TR"/>
              <a:pPr/>
              <a:t>‹#›</a:t>
            </a:fld>
            <a:endParaRPr lang="tr-TR" altLang="tr-TR"/>
          </a:p>
        </p:txBody>
      </p:sp>
    </p:spTree>
    <p:extLst>
      <p:ext uri="{BB962C8B-B14F-4D97-AF65-F5344CB8AC3E}">
        <p14:creationId xmlns:p14="http://schemas.microsoft.com/office/powerpoint/2010/main" xmlns="" val="1369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fld id="{3AD249C0-38B4-4D16-95E8-B785B570DBE8}" type="datetime1">
              <a:rPr lang="tr-TR" smtClean="0"/>
              <a:pPr/>
              <a:t>18.02.2019</a:t>
            </a:fld>
            <a:endParaRPr lang="tr-TR"/>
          </a:p>
        </p:txBody>
      </p:sp>
      <p:sp>
        <p:nvSpPr>
          <p:cNvPr id="3" name="4 Altbilgi Yer Tutucusu"/>
          <p:cNvSpPr>
            <a:spLocks noGrp="1"/>
          </p:cNvSpPr>
          <p:nvPr>
            <p:ph type="ftr" sz="quarter" idx="11"/>
          </p:nvPr>
        </p:nvSpPr>
        <p:spPr/>
        <p:txBody>
          <a:bodyPr/>
          <a:lstStyle>
            <a:lvl1pPr>
              <a:defRPr/>
            </a:lvl1pPr>
          </a:lstStyle>
          <a:p>
            <a:endParaRPr lang="tr-TR"/>
          </a:p>
        </p:txBody>
      </p:sp>
      <p:sp>
        <p:nvSpPr>
          <p:cNvPr id="4" name="5 Slayt Numarası Yer Tutucusu"/>
          <p:cNvSpPr>
            <a:spLocks noGrp="1"/>
          </p:cNvSpPr>
          <p:nvPr>
            <p:ph type="sldNum" sz="quarter" idx="12"/>
          </p:nvPr>
        </p:nvSpPr>
        <p:spPr/>
        <p:txBody>
          <a:bodyPr/>
          <a:lstStyle>
            <a:lvl1pPr>
              <a:defRPr/>
            </a:lvl1pPr>
          </a:lstStyle>
          <a:p>
            <a:fld id="{8AD458C6-FC11-41AD-BE11-FEDB83864322}" type="slidenum">
              <a:rPr lang="tr-TR" altLang="tr-TR"/>
              <a:pPr/>
              <a:t>‹#›</a:t>
            </a:fld>
            <a:endParaRPr lang="tr-TR" altLang="tr-TR"/>
          </a:p>
        </p:txBody>
      </p:sp>
    </p:spTree>
    <p:extLst>
      <p:ext uri="{BB962C8B-B14F-4D97-AF65-F5344CB8AC3E}">
        <p14:creationId xmlns:p14="http://schemas.microsoft.com/office/powerpoint/2010/main" xmlns="" val="48055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fld id="{FD521CEE-E804-460E-919D-E0B849029FF2}"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34DDE9F7-0D32-4CCD-B57F-4CFEB405B155}" type="slidenum">
              <a:rPr lang="tr-TR" altLang="tr-TR"/>
              <a:pPr/>
              <a:t>‹#›</a:t>
            </a:fld>
            <a:endParaRPr lang="tr-TR" altLang="tr-TR"/>
          </a:p>
        </p:txBody>
      </p:sp>
    </p:spTree>
    <p:extLst>
      <p:ext uri="{BB962C8B-B14F-4D97-AF65-F5344CB8AC3E}">
        <p14:creationId xmlns:p14="http://schemas.microsoft.com/office/powerpoint/2010/main" xmlns="" val="404648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fld id="{07543CAE-A781-4B4F-BFD8-E2565F3006D4}" type="datetime1">
              <a:rPr lang="tr-TR" smtClean="0"/>
              <a:pPr/>
              <a:t>18.02.2019</a:t>
            </a:fld>
            <a:endParaRPr lang="tr-TR"/>
          </a:p>
        </p:txBody>
      </p:sp>
      <p:sp>
        <p:nvSpPr>
          <p:cNvPr id="6" name="4 Altbilgi Yer Tutucusu"/>
          <p:cNvSpPr>
            <a:spLocks noGrp="1"/>
          </p:cNvSpPr>
          <p:nvPr>
            <p:ph type="ftr" sz="quarter" idx="11"/>
          </p:nvPr>
        </p:nvSpPr>
        <p:spPr/>
        <p:txBody>
          <a:bodyPr/>
          <a:lstStyle>
            <a:lvl1pPr>
              <a:defRPr/>
            </a:lvl1pPr>
          </a:lstStyle>
          <a:p>
            <a:endParaRPr lang="tr-TR"/>
          </a:p>
        </p:txBody>
      </p:sp>
      <p:sp>
        <p:nvSpPr>
          <p:cNvPr id="7" name="5 Slayt Numarası Yer Tutucusu"/>
          <p:cNvSpPr>
            <a:spLocks noGrp="1"/>
          </p:cNvSpPr>
          <p:nvPr>
            <p:ph type="sldNum" sz="quarter" idx="12"/>
          </p:nvPr>
        </p:nvSpPr>
        <p:spPr/>
        <p:txBody>
          <a:bodyPr/>
          <a:lstStyle>
            <a:lvl1pPr>
              <a:defRPr/>
            </a:lvl1pPr>
          </a:lstStyle>
          <a:p>
            <a:fld id="{AA0F643E-97D8-403D-831C-3B2D6FC0B798}" type="slidenum">
              <a:rPr lang="tr-TR" altLang="tr-TR"/>
              <a:pPr/>
              <a:t>‹#›</a:t>
            </a:fld>
            <a:endParaRPr lang="tr-TR" altLang="tr-TR"/>
          </a:p>
        </p:txBody>
      </p:sp>
    </p:spTree>
    <p:extLst>
      <p:ext uri="{BB962C8B-B14F-4D97-AF65-F5344CB8AC3E}">
        <p14:creationId xmlns:p14="http://schemas.microsoft.com/office/powerpoint/2010/main" xmlns="" val="132323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Resim" descr="ppt.pn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57200" y="77383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457200" y="2060848"/>
            <a:ext cx="8229600" cy="4065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dirty="0"/>
              <a:t>Asıl metin stillerini düzenlemek için tıklatın</a:t>
            </a:r>
          </a:p>
          <a:p>
            <a:pPr lvl="1"/>
            <a:r>
              <a:rPr lang="tr-TR" altLang="tr-TR" dirty="0"/>
              <a:t>İkinci düzey</a:t>
            </a:r>
          </a:p>
          <a:p>
            <a:pPr lvl="2"/>
            <a:r>
              <a:rPr lang="tr-TR" altLang="tr-TR" dirty="0"/>
              <a:t>Üçüncü düzey</a:t>
            </a:r>
          </a:p>
          <a:p>
            <a:pPr lvl="3"/>
            <a:r>
              <a:rPr lang="tr-TR" altLang="tr-TR" dirty="0"/>
              <a:t>Dördüncü düzey</a:t>
            </a:r>
          </a:p>
          <a:p>
            <a:pPr lvl="4"/>
            <a:r>
              <a:rPr lang="tr-TR" altLang="tr-TR" dirty="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1016916E-A88F-47EF-8D55-B9B261F24B5C}" type="datetime1">
              <a:rPr lang="tr-TR" smtClean="0"/>
              <a:pPr/>
              <a:t>18.02.2019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tr-TR"/>
          </a:p>
        </p:txBody>
      </p:sp>
      <p:sp>
        <p:nvSpPr>
          <p:cNvPr id="6" name="5 Slayt Numarası Yer Tutucusu"/>
          <p:cNvSpPr>
            <a:spLocks noGrp="1"/>
          </p:cNvSpPr>
          <p:nvPr>
            <p:ph type="sldNum" sz="quarter" idx="4"/>
          </p:nvPr>
        </p:nvSpPr>
        <p:spPr>
          <a:xfrm>
            <a:off x="467544"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4800">
                <a:solidFill>
                  <a:srgbClr val="898989"/>
                </a:solidFill>
              </a:defRPr>
            </a:lvl1pPr>
          </a:lstStyle>
          <a:p>
            <a:fld id="{E9B27E3F-602F-4980-97B6-4D95635AFFD1}" type="slidenum">
              <a:rPr lang="tr-TR" altLang="tr-TR" smtClean="0"/>
              <a:pPr/>
              <a:t>‹#›</a:t>
            </a:fld>
            <a:endParaRPr lang="tr-TR" altLang="tr-TR"/>
          </a:p>
        </p:txBody>
      </p:sp>
    </p:spTree>
    <p:extLst>
      <p:ext uri="{BB962C8B-B14F-4D97-AF65-F5344CB8AC3E}">
        <p14:creationId xmlns:p14="http://schemas.microsoft.com/office/powerpoint/2010/main" xmlns="" val="192380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rgbClr val="FF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6 Resim" descr="ppt.pn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1 Başlık Yer Tutucusu"/>
          <p:cNvSpPr>
            <a:spLocks noGrp="1"/>
          </p:cNvSpPr>
          <p:nvPr>
            <p:ph type="title"/>
          </p:nvPr>
        </p:nvSpPr>
        <p:spPr bwMode="auto">
          <a:xfrm>
            <a:off x="457200" y="773832"/>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1028" name="2 Metin Yer Tutucusu"/>
          <p:cNvSpPr>
            <a:spLocks noGrp="1"/>
          </p:cNvSpPr>
          <p:nvPr>
            <p:ph type="body" idx="1"/>
          </p:nvPr>
        </p:nvSpPr>
        <p:spPr bwMode="auto">
          <a:xfrm>
            <a:off x="457200" y="2060848"/>
            <a:ext cx="8229600" cy="40653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ltLang="tr-TR" dirty="0"/>
              <a:t>Asıl metin stillerini düzenlemek için tıklatın</a:t>
            </a:r>
          </a:p>
          <a:p>
            <a:pPr lvl="1"/>
            <a:r>
              <a:rPr lang="tr-TR" altLang="tr-TR" dirty="0"/>
              <a:t>İkinci düzey</a:t>
            </a:r>
          </a:p>
          <a:p>
            <a:pPr lvl="2"/>
            <a:r>
              <a:rPr lang="tr-TR" altLang="tr-TR" dirty="0"/>
              <a:t>Üçüncü düzey</a:t>
            </a:r>
          </a:p>
          <a:p>
            <a:pPr lvl="3"/>
            <a:r>
              <a:rPr lang="tr-TR" altLang="tr-TR" dirty="0"/>
              <a:t>Dördüncü düzey</a:t>
            </a:r>
          </a:p>
          <a:p>
            <a:pPr lvl="4"/>
            <a:r>
              <a:rPr lang="tr-TR" altLang="tr-TR" dirty="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EA47272A-07B6-4843-859B-FA1CF45174B5}" type="datetime1">
              <a:rPr lang="tr-TR" smtClean="0"/>
              <a:pPr/>
              <a:t>18.02.2019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tr-TR"/>
          </a:p>
        </p:txBody>
      </p:sp>
      <p:sp>
        <p:nvSpPr>
          <p:cNvPr id="6" name="5 Slayt Numarası Yer Tutucusu"/>
          <p:cNvSpPr>
            <a:spLocks noGrp="1"/>
          </p:cNvSpPr>
          <p:nvPr>
            <p:ph type="sldNum" sz="quarter" idx="4"/>
          </p:nvPr>
        </p:nvSpPr>
        <p:spPr>
          <a:xfrm>
            <a:off x="467544" y="6356350"/>
            <a:ext cx="2133600" cy="365125"/>
          </a:xfrm>
          <a:prstGeom prst="rect">
            <a:avLst/>
          </a:prstGeom>
        </p:spPr>
        <p:txBody>
          <a:bodyPr vert="horz" wrap="square" lIns="91440" tIns="45720" rIns="91440" bIns="45720" numCol="1" anchor="ctr" anchorCtr="0" compatLnSpc="1">
            <a:prstTxWarp prst="textNoShape">
              <a:avLst/>
            </a:prstTxWarp>
          </a:bodyPr>
          <a:lstStyle>
            <a:lvl1pPr algn="l" eaLnBrk="1" hangingPunct="1">
              <a:defRPr sz="4800">
                <a:solidFill>
                  <a:srgbClr val="898989"/>
                </a:solidFill>
              </a:defRPr>
            </a:lvl1pPr>
          </a:lstStyle>
          <a:p>
            <a:fld id="{E9B27E3F-602F-4980-97B6-4D95635AFFD1}" type="slidenum">
              <a:rPr lang="tr-TR" altLang="tr-TR" smtClean="0"/>
              <a:pPr/>
              <a:t>‹#›</a:t>
            </a:fld>
            <a:endParaRPr lang="tr-TR" altLang="tr-TR"/>
          </a:p>
        </p:txBody>
      </p:sp>
    </p:spTree>
    <p:extLst>
      <p:ext uri="{BB962C8B-B14F-4D97-AF65-F5344CB8AC3E}">
        <p14:creationId xmlns:p14="http://schemas.microsoft.com/office/powerpoint/2010/main" xmlns="" val="7457566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rgbClr val="FF0000"/>
          </a:solidFill>
          <a:latin typeface="+mj-lt"/>
          <a:ea typeface="+mj-ea"/>
          <a:cs typeface="+mj-cs"/>
        </a:defRPr>
      </a:lvl1pPr>
      <a:lvl2pPr algn="ctr" rtl="0" eaLnBrk="0" fontAlgn="base" hangingPunct="0">
        <a:spcBef>
          <a:spcPct val="0"/>
        </a:spcBef>
        <a:spcAft>
          <a:spcPct val="0"/>
        </a:spcAft>
        <a:defRPr sz="4400">
          <a:solidFill>
            <a:srgbClr val="C00000"/>
          </a:solidFill>
          <a:latin typeface="Calibri" pitchFamily="34" charset="0"/>
        </a:defRPr>
      </a:lvl2pPr>
      <a:lvl3pPr algn="ctr" rtl="0" eaLnBrk="0" fontAlgn="base" hangingPunct="0">
        <a:spcBef>
          <a:spcPct val="0"/>
        </a:spcBef>
        <a:spcAft>
          <a:spcPct val="0"/>
        </a:spcAft>
        <a:defRPr sz="4400">
          <a:solidFill>
            <a:srgbClr val="C00000"/>
          </a:solidFill>
          <a:latin typeface="Calibri" pitchFamily="34" charset="0"/>
        </a:defRPr>
      </a:lvl3pPr>
      <a:lvl4pPr algn="ctr" rtl="0" eaLnBrk="0" fontAlgn="base" hangingPunct="0">
        <a:spcBef>
          <a:spcPct val="0"/>
        </a:spcBef>
        <a:spcAft>
          <a:spcPct val="0"/>
        </a:spcAft>
        <a:defRPr sz="4400">
          <a:solidFill>
            <a:srgbClr val="C00000"/>
          </a:solidFill>
          <a:latin typeface="Calibri" pitchFamily="34" charset="0"/>
        </a:defRPr>
      </a:lvl4pPr>
      <a:lvl5pPr algn="ctr" rtl="0" eaLnBrk="0" fontAlgn="base" hangingPunct="0">
        <a:spcBef>
          <a:spcPct val="0"/>
        </a:spcBef>
        <a:spcAft>
          <a:spcPct val="0"/>
        </a:spcAft>
        <a:defRPr sz="4400">
          <a:solidFill>
            <a:srgbClr val="C00000"/>
          </a:solidFill>
          <a:latin typeface="Calibri" pitchFamily="34" charset="0"/>
        </a:defRPr>
      </a:lvl5pPr>
      <a:lvl6pPr marL="457200" algn="ctr" rtl="0" fontAlgn="base">
        <a:spcBef>
          <a:spcPct val="0"/>
        </a:spcBef>
        <a:spcAft>
          <a:spcPct val="0"/>
        </a:spcAft>
        <a:defRPr sz="4400">
          <a:solidFill>
            <a:srgbClr val="C00000"/>
          </a:solidFill>
          <a:latin typeface="Calibri" pitchFamily="34" charset="0"/>
        </a:defRPr>
      </a:lvl6pPr>
      <a:lvl7pPr marL="914400" algn="ctr" rtl="0" fontAlgn="base">
        <a:spcBef>
          <a:spcPct val="0"/>
        </a:spcBef>
        <a:spcAft>
          <a:spcPct val="0"/>
        </a:spcAft>
        <a:defRPr sz="4400">
          <a:solidFill>
            <a:srgbClr val="C00000"/>
          </a:solidFill>
          <a:latin typeface="Calibri" pitchFamily="34" charset="0"/>
        </a:defRPr>
      </a:lvl7pPr>
      <a:lvl8pPr marL="1371600" algn="ctr" rtl="0" fontAlgn="base">
        <a:spcBef>
          <a:spcPct val="0"/>
        </a:spcBef>
        <a:spcAft>
          <a:spcPct val="0"/>
        </a:spcAft>
        <a:defRPr sz="4400">
          <a:solidFill>
            <a:srgbClr val="C00000"/>
          </a:solidFill>
          <a:latin typeface="Calibri" pitchFamily="34" charset="0"/>
        </a:defRPr>
      </a:lvl8pPr>
      <a:lvl9pPr marL="1828800" algn="ctr" rtl="0" fontAlgn="base">
        <a:spcBef>
          <a:spcPct val="0"/>
        </a:spcBef>
        <a:spcAft>
          <a:spcPct val="0"/>
        </a:spcAft>
        <a:defRPr sz="4400">
          <a:solidFill>
            <a:srgbClr val="C000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179512" y="2276872"/>
            <a:ext cx="5195453" cy="1728192"/>
          </a:xfrm>
        </p:spPr>
        <p:txBody>
          <a:bodyPr/>
          <a:lstStyle/>
          <a:p>
            <a:r>
              <a:rPr lang="tr-TR" b="1" dirty="0" smtClean="0"/>
              <a:t>EMZİRME SORUNLARI</a:t>
            </a:r>
            <a:endParaRPr lang="tr-TR" b="1" dirty="0"/>
          </a:p>
        </p:txBody>
      </p:sp>
      <p:sp>
        <p:nvSpPr>
          <p:cNvPr id="3" name="2 Alt Başlık"/>
          <p:cNvSpPr>
            <a:spLocks noGrp="1"/>
          </p:cNvSpPr>
          <p:nvPr>
            <p:ph type="subTitle" idx="1"/>
          </p:nvPr>
        </p:nvSpPr>
        <p:spPr>
          <a:xfrm>
            <a:off x="539552" y="4725144"/>
            <a:ext cx="4536504" cy="1440160"/>
          </a:xfrm>
        </p:spPr>
        <p:txBody>
          <a:bodyPr/>
          <a:lstStyle/>
          <a:p>
            <a:r>
              <a:rPr lang="tr-TR" sz="2800" b="1" dirty="0" smtClean="0">
                <a:solidFill>
                  <a:schemeClr val="accent2">
                    <a:lumMod val="75000"/>
                  </a:schemeClr>
                </a:solidFill>
              </a:rPr>
              <a:t>(eski başlık) EMZİRİLEN </a:t>
            </a:r>
            <a:r>
              <a:rPr lang="tr-TR" sz="2800" b="1" dirty="0">
                <a:solidFill>
                  <a:schemeClr val="accent2">
                    <a:lumMod val="75000"/>
                  </a:schemeClr>
                </a:solidFill>
              </a:rPr>
              <a:t>BEBEĞİN İZLENMESİ VE YETERSİZ </a:t>
            </a:r>
            <a:r>
              <a:rPr lang="tr-TR" sz="2800" b="1" dirty="0" smtClean="0">
                <a:solidFill>
                  <a:schemeClr val="accent2">
                    <a:lumMod val="75000"/>
                  </a:schemeClr>
                </a:solidFill>
              </a:rPr>
              <a:t>SÜT ?</a:t>
            </a:r>
            <a:endParaRPr lang="tr-TR" sz="2800" b="1" dirty="0">
              <a:solidFill>
                <a:schemeClr val="accent2">
                  <a:lumMod val="75000"/>
                </a:schemeClr>
              </a:solidFill>
            </a:endParaRPr>
          </a:p>
        </p:txBody>
      </p:sp>
      <p:sp>
        <p:nvSpPr>
          <p:cNvPr id="8" name="Slayt Numarası Yer Tutucusu 7"/>
          <p:cNvSpPr>
            <a:spLocks noGrp="1"/>
          </p:cNvSpPr>
          <p:nvPr>
            <p:ph type="sldNum" sz="quarter" idx="12"/>
          </p:nvPr>
        </p:nvSpPr>
        <p:spPr/>
        <p:txBody>
          <a:bodyPr/>
          <a:lstStyle/>
          <a:p>
            <a:fld id="{35042A76-95FF-44A4-9819-FCCD372E1DD5}" type="slidenum">
              <a:rPr lang="tr-TR" smtClean="0"/>
              <a:pPr/>
              <a:t>1</a:t>
            </a:fld>
            <a:endParaRPr lang="tr-T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80112" y="1268760"/>
            <a:ext cx="3047045" cy="45777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838200" y="692696"/>
            <a:ext cx="7772400" cy="1152128"/>
          </a:xfrm>
          <a:noFill/>
        </p:spPr>
        <p:txBody>
          <a:bodyPr/>
          <a:lstStyle/>
          <a:p>
            <a:pPr algn="ctr" eaLnBrk="1" hangingPunct="1"/>
            <a:r>
              <a:rPr lang="tr-TR" altLang="tr-TR" sz="4000" b="1" dirty="0">
                <a:latin typeface="Calibri" panose="020F0502020204030204" pitchFamily="34" charset="0"/>
              </a:rPr>
              <a:t>YETERSİZ SÜT BELİRTİLERİ</a:t>
            </a:r>
            <a:r>
              <a:rPr lang="tr-TR" altLang="tr-TR" b="1" dirty="0">
                <a:latin typeface="Calibri" panose="020F0502020204030204" pitchFamily="34" charset="0"/>
              </a:rPr>
              <a:t/>
            </a:r>
            <a:br>
              <a:rPr lang="tr-TR" altLang="tr-TR" b="1" dirty="0">
                <a:latin typeface="Calibri" panose="020F0502020204030204" pitchFamily="34" charset="0"/>
              </a:rPr>
            </a:br>
            <a:r>
              <a:rPr lang="tr-TR" altLang="tr-TR" sz="3200" dirty="0">
                <a:solidFill>
                  <a:schemeClr val="tx1"/>
                </a:solidFill>
              </a:rPr>
              <a:t>(GÜVENİLİR)</a:t>
            </a:r>
          </a:p>
        </p:txBody>
      </p:sp>
      <p:sp>
        <p:nvSpPr>
          <p:cNvPr id="4099" name="Rectangle 5"/>
          <p:cNvSpPr>
            <a:spLocks noGrp="1" noChangeArrowheads="1"/>
          </p:cNvSpPr>
          <p:nvPr>
            <p:ph type="body" idx="1"/>
          </p:nvPr>
        </p:nvSpPr>
        <p:spPr>
          <a:xfrm>
            <a:off x="323528" y="1844824"/>
            <a:ext cx="8425185" cy="4708376"/>
          </a:xfrm>
        </p:spPr>
        <p:txBody>
          <a:bodyPr/>
          <a:lstStyle/>
          <a:p>
            <a:pPr eaLnBrk="1" hangingPunct="1">
              <a:lnSpc>
                <a:spcPct val="90000"/>
              </a:lnSpc>
              <a:defRPr/>
            </a:pPr>
            <a:r>
              <a:rPr lang="tr-TR" sz="2800" u="sng" dirty="0">
                <a:solidFill>
                  <a:schemeClr val="tx1"/>
                </a:solidFill>
                <a:latin typeface="Calibri" panose="020F0502020204030204" pitchFamily="34" charset="0"/>
              </a:rPr>
              <a:t>YETERSİZ TARTI ALIMI </a:t>
            </a:r>
          </a:p>
          <a:p>
            <a:pPr eaLnBrk="1" hangingPunct="1">
              <a:lnSpc>
                <a:spcPct val="90000"/>
              </a:lnSpc>
              <a:buFont typeface="Wingdings" panose="05000000000000000000" pitchFamily="2" charset="2"/>
              <a:buNone/>
              <a:defRPr/>
            </a:pPr>
            <a:r>
              <a:rPr lang="tr-TR" sz="2800" dirty="0">
                <a:latin typeface="Calibri" panose="020F0502020204030204" pitchFamily="34" charset="0"/>
              </a:rPr>
              <a:t>   </a:t>
            </a:r>
            <a:r>
              <a:rPr lang="tr-TR" sz="2800" dirty="0">
                <a:solidFill>
                  <a:schemeClr val="tx1">
                    <a:lumMod val="95000"/>
                    <a:lumOff val="5000"/>
                  </a:schemeClr>
                </a:solidFill>
                <a:latin typeface="Calibri" panose="020F0502020204030204" pitchFamily="34" charset="0"/>
              </a:rPr>
              <a:t>(Bir ayda  500 gramdan az, ikinci haftanın sonunda doğum tartısından az) </a:t>
            </a:r>
          </a:p>
          <a:p>
            <a:pPr eaLnBrk="1" hangingPunct="1">
              <a:lnSpc>
                <a:spcPct val="90000"/>
              </a:lnSpc>
              <a:buFont typeface="Wingdings" panose="05000000000000000000" pitchFamily="2" charset="2"/>
              <a:buNone/>
              <a:defRPr/>
            </a:pPr>
            <a:endParaRPr lang="tr-TR" sz="2800" dirty="0">
              <a:solidFill>
                <a:schemeClr val="tx1">
                  <a:lumMod val="95000"/>
                  <a:lumOff val="5000"/>
                </a:schemeClr>
              </a:solidFill>
              <a:latin typeface="Calibri" panose="020F0502020204030204" pitchFamily="34" charset="0"/>
            </a:endParaRPr>
          </a:p>
          <a:p>
            <a:pPr eaLnBrk="1" hangingPunct="1">
              <a:lnSpc>
                <a:spcPct val="90000"/>
              </a:lnSpc>
              <a:defRPr/>
            </a:pPr>
            <a:r>
              <a:rPr lang="tr-TR" sz="2800" u="sng" dirty="0">
                <a:solidFill>
                  <a:schemeClr val="tx1"/>
                </a:solidFill>
                <a:latin typeface="Calibri" panose="020F0502020204030204" pitchFamily="34" charset="0"/>
              </a:rPr>
              <a:t>ÇOK AZ MİKTARDA, KONSANTRE İDRAR ÇIKARMASI</a:t>
            </a:r>
          </a:p>
          <a:p>
            <a:pPr eaLnBrk="1" hangingPunct="1">
              <a:lnSpc>
                <a:spcPct val="90000"/>
              </a:lnSpc>
              <a:buFont typeface="Wingdings" panose="05000000000000000000" pitchFamily="2" charset="2"/>
              <a:buNone/>
              <a:defRPr/>
            </a:pPr>
            <a:r>
              <a:rPr lang="tr-TR" sz="2800" dirty="0">
                <a:latin typeface="Calibri" panose="020F0502020204030204" pitchFamily="34" charset="0"/>
              </a:rPr>
              <a:t>   </a:t>
            </a:r>
            <a:r>
              <a:rPr lang="tr-TR" sz="2800" dirty="0">
                <a:solidFill>
                  <a:schemeClr val="tx1">
                    <a:lumMod val="95000"/>
                    <a:lumOff val="5000"/>
                  </a:schemeClr>
                </a:solidFill>
                <a:latin typeface="Calibri" panose="020F0502020204030204" pitchFamily="34" charset="0"/>
              </a:rPr>
              <a:t>(Günde altıdan az, Sarı ve keskin kokulu)</a:t>
            </a:r>
          </a:p>
          <a:p>
            <a:pPr lvl="1"/>
            <a:r>
              <a:rPr lang="tr-TR" dirty="0"/>
              <a:t>Eğer emzirme yanında su da veriliyorsa, idrar çıkışı normal olacak, ancak bebek kilo alamayacaktır</a:t>
            </a:r>
          </a:p>
          <a:p>
            <a:pPr lvl="1"/>
            <a:r>
              <a:rPr lang="tr-TR" dirty="0"/>
              <a:t>Dışkılama 24 saatlik sürede 3-8 kez gerçekleşir, 1. aydan sonra sıklık azalır</a:t>
            </a:r>
          </a:p>
          <a:p>
            <a:pPr eaLnBrk="1" hangingPunct="1">
              <a:lnSpc>
                <a:spcPct val="90000"/>
              </a:lnSpc>
              <a:buFont typeface="Wingdings" panose="05000000000000000000" pitchFamily="2" charset="2"/>
              <a:buNone/>
              <a:defRPr/>
            </a:pPr>
            <a:endParaRPr lang="tr-TR" sz="2800" dirty="0">
              <a:solidFill>
                <a:schemeClr val="tx1">
                  <a:lumMod val="95000"/>
                  <a:lumOff val="5000"/>
                </a:schemeClr>
              </a:solidFill>
              <a:latin typeface="Calibri" panose="020F0502020204030204" pitchFamily="34" charset="0"/>
            </a:endParaRPr>
          </a:p>
        </p:txBody>
      </p:sp>
      <p:sp>
        <p:nvSpPr>
          <p:cNvPr id="2" name="Slayt Numarası Yer Tutucusu 1"/>
          <p:cNvSpPr>
            <a:spLocks noGrp="1"/>
          </p:cNvSpPr>
          <p:nvPr>
            <p:ph type="sldNum" sz="quarter" idx="12"/>
          </p:nvPr>
        </p:nvSpPr>
        <p:spPr/>
        <p:txBody>
          <a:bodyPr/>
          <a:lstStyle/>
          <a:p>
            <a:fld id="{9F66007C-D8D4-4BD8-9F38-C52A9F7EDD22}" type="slidenum">
              <a:rPr lang="tr-TR" altLang="tr-TR" smtClean="0"/>
              <a:pPr/>
              <a:t>10</a:t>
            </a:fld>
            <a:endParaRPr lang="tr-TR" altLang="tr-TR"/>
          </a:p>
        </p:txBody>
      </p:sp>
    </p:spTree>
    <p:extLst>
      <p:ext uri="{BB962C8B-B14F-4D97-AF65-F5344CB8AC3E}">
        <p14:creationId xmlns:p14="http://schemas.microsoft.com/office/powerpoint/2010/main" xmlns="" val="3522044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tr-TR" altLang="tr-TR" smtClean="0"/>
              <a:t>YETERSİZ SÜT BELİRTİLERİ</a:t>
            </a:r>
            <a:br>
              <a:rPr lang="tr-TR" altLang="tr-TR" smtClean="0"/>
            </a:br>
            <a:r>
              <a:rPr lang="tr-TR" altLang="tr-TR" smtClean="0"/>
              <a:t>(OLASI)</a:t>
            </a:r>
            <a:endParaRPr lang="tr-TR" altLang="tr-TR" dirty="0"/>
          </a:p>
        </p:txBody>
      </p:sp>
      <p:sp>
        <p:nvSpPr>
          <p:cNvPr id="9219" name="Rectangle 3"/>
          <p:cNvSpPr>
            <a:spLocks noGrp="1" noChangeArrowheads="1"/>
          </p:cNvSpPr>
          <p:nvPr>
            <p:ph type="body" idx="1"/>
          </p:nvPr>
        </p:nvSpPr>
        <p:spPr>
          <a:xfrm>
            <a:off x="457200" y="2492896"/>
            <a:ext cx="8229600" cy="3633267"/>
          </a:xfrm>
        </p:spPr>
        <p:txBody>
          <a:bodyPr/>
          <a:lstStyle/>
          <a:p>
            <a:r>
              <a:rPr lang="tr-TR" altLang="tr-TR" dirty="0" smtClean="0">
                <a:solidFill>
                  <a:schemeClr val="tx1"/>
                </a:solidFill>
              </a:rPr>
              <a:t>Emzirmeden sonra tatmin olmuyorsa</a:t>
            </a:r>
          </a:p>
          <a:p>
            <a:r>
              <a:rPr lang="tr-TR" altLang="tr-TR" dirty="0" smtClean="0">
                <a:solidFill>
                  <a:schemeClr val="tx1"/>
                </a:solidFill>
              </a:rPr>
              <a:t>Bebek sık sık ağlıyorsa</a:t>
            </a:r>
          </a:p>
          <a:p>
            <a:r>
              <a:rPr lang="tr-TR" altLang="tr-TR" dirty="0" smtClean="0">
                <a:solidFill>
                  <a:schemeClr val="tx1"/>
                </a:solidFill>
              </a:rPr>
              <a:t>Çok sık meme emiyorsa </a:t>
            </a:r>
          </a:p>
          <a:p>
            <a:r>
              <a:rPr lang="tr-TR" altLang="tr-TR" dirty="0" smtClean="0">
                <a:solidFill>
                  <a:schemeClr val="tx1"/>
                </a:solidFill>
              </a:rPr>
              <a:t>Çok uzun süre emiyorsa</a:t>
            </a:r>
          </a:p>
          <a:p>
            <a:r>
              <a:rPr lang="tr-TR" altLang="tr-TR" dirty="0" smtClean="0">
                <a:solidFill>
                  <a:schemeClr val="tx1"/>
                </a:solidFill>
              </a:rPr>
              <a:t>Bebek emmeyi reddediyorsa</a:t>
            </a:r>
            <a:endParaRPr lang="tr-TR" altLang="tr-TR" dirty="0">
              <a:solidFill>
                <a:schemeClr val="tx1"/>
              </a:solidFill>
            </a:endParaRPr>
          </a:p>
        </p:txBody>
      </p:sp>
      <p:sp>
        <p:nvSpPr>
          <p:cNvPr id="2" name="Slayt Numarası Yer Tutucusu 1"/>
          <p:cNvSpPr>
            <a:spLocks noGrp="1"/>
          </p:cNvSpPr>
          <p:nvPr>
            <p:ph type="sldNum" sz="quarter" idx="12"/>
          </p:nvPr>
        </p:nvSpPr>
        <p:spPr/>
        <p:txBody>
          <a:bodyPr/>
          <a:lstStyle/>
          <a:p>
            <a:fld id="{9F66007C-D8D4-4BD8-9F38-C52A9F7EDD22}" type="slidenum">
              <a:rPr lang="tr-TR" altLang="tr-TR" smtClean="0"/>
              <a:pPr/>
              <a:t>11</a:t>
            </a:fld>
            <a:endParaRPr lang="tr-TR" altLang="tr-TR"/>
          </a:p>
        </p:txBody>
      </p:sp>
    </p:spTree>
    <p:extLst>
      <p:ext uri="{BB962C8B-B14F-4D97-AF65-F5344CB8AC3E}">
        <p14:creationId xmlns:p14="http://schemas.microsoft.com/office/powerpoint/2010/main" xmlns="" val="179064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tr-TR" altLang="tr-TR" smtClean="0"/>
              <a:t>YETERSİZ SÜT BELİRTİLERİ</a:t>
            </a:r>
            <a:br>
              <a:rPr lang="tr-TR" altLang="tr-TR" smtClean="0"/>
            </a:br>
            <a:r>
              <a:rPr lang="tr-TR" altLang="tr-TR" smtClean="0"/>
              <a:t>(OLASI)</a:t>
            </a:r>
            <a:endParaRPr lang="tr-TR" altLang="tr-TR" dirty="0"/>
          </a:p>
        </p:txBody>
      </p:sp>
      <p:sp>
        <p:nvSpPr>
          <p:cNvPr id="10243" name="Rectangle 3"/>
          <p:cNvSpPr>
            <a:spLocks noGrp="1" noChangeArrowheads="1"/>
          </p:cNvSpPr>
          <p:nvPr>
            <p:ph type="body" idx="1"/>
          </p:nvPr>
        </p:nvSpPr>
        <p:spPr>
          <a:xfrm>
            <a:off x="457200" y="2276872"/>
            <a:ext cx="8229600" cy="3849291"/>
          </a:xfrm>
        </p:spPr>
        <p:txBody>
          <a:bodyPr/>
          <a:lstStyle/>
          <a:p>
            <a:r>
              <a:rPr lang="tr-TR" altLang="tr-TR" dirty="0" smtClean="0">
                <a:solidFill>
                  <a:schemeClr val="tx1"/>
                </a:solidFill>
              </a:rPr>
              <a:t>Bebek sert ya da yeşil dışkı yapıyorsa</a:t>
            </a:r>
          </a:p>
          <a:p>
            <a:r>
              <a:rPr lang="tr-TR" altLang="tr-TR" dirty="0" smtClean="0">
                <a:solidFill>
                  <a:schemeClr val="tx1"/>
                </a:solidFill>
              </a:rPr>
              <a:t>Bebek az sayıda, küçük miktarlarda dışkı yapıyorsa</a:t>
            </a:r>
          </a:p>
          <a:p>
            <a:r>
              <a:rPr lang="tr-TR" altLang="tr-TR" dirty="0" smtClean="0">
                <a:solidFill>
                  <a:schemeClr val="tx1"/>
                </a:solidFill>
              </a:rPr>
              <a:t>Memeler  büyümemişse (gebelikte)</a:t>
            </a:r>
          </a:p>
          <a:p>
            <a:r>
              <a:rPr lang="tr-TR" altLang="tr-TR" dirty="0" smtClean="0">
                <a:solidFill>
                  <a:schemeClr val="tx1"/>
                </a:solidFill>
              </a:rPr>
              <a:t>Süt gelmiyorsa (doğumdan hemen sonra)</a:t>
            </a:r>
            <a:endParaRPr lang="tr-TR" altLang="tr-TR" dirty="0">
              <a:solidFill>
                <a:schemeClr val="tx1"/>
              </a:solidFill>
            </a:endParaRPr>
          </a:p>
        </p:txBody>
      </p:sp>
      <p:sp>
        <p:nvSpPr>
          <p:cNvPr id="2" name="Slayt Numarası Yer Tutucusu 1"/>
          <p:cNvSpPr>
            <a:spLocks noGrp="1"/>
          </p:cNvSpPr>
          <p:nvPr>
            <p:ph type="sldNum" sz="quarter" idx="12"/>
          </p:nvPr>
        </p:nvSpPr>
        <p:spPr/>
        <p:txBody>
          <a:bodyPr/>
          <a:lstStyle/>
          <a:p>
            <a:fld id="{9F66007C-D8D4-4BD8-9F38-C52A9F7EDD22}" type="slidenum">
              <a:rPr lang="tr-TR" altLang="tr-TR" smtClean="0"/>
              <a:pPr/>
              <a:t>12</a:t>
            </a:fld>
            <a:endParaRPr lang="tr-TR" altLang="tr-TR"/>
          </a:p>
        </p:txBody>
      </p:sp>
    </p:spTree>
    <p:extLst>
      <p:ext uri="{BB962C8B-B14F-4D97-AF65-F5344CB8AC3E}">
        <p14:creationId xmlns:p14="http://schemas.microsoft.com/office/powerpoint/2010/main" xmlns="" val="211616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95536" y="548680"/>
            <a:ext cx="8562800" cy="974750"/>
          </a:xfrm>
        </p:spPr>
        <p:txBody>
          <a:bodyPr/>
          <a:lstStyle/>
          <a:p>
            <a:pPr algn="ctr" eaLnBrk="1" hangingPunct="1"/>
            <a:r>
              <a:rPr lang="tr-TR" altLang="tr-TR" sz="3200" b="1" dirty="0" smtClean="0">
                <a:latin typeface="Calibri" panose="020F0502020204030204" pitchFamily="34" charset="0"/>
              </a:rPr>
              <a:t>Bebeğin Yeterli </a:t>
            </a:r>
            <a:r>
              <a:rPr lang="tr-TR" altLang="tr-TR" sz="3200" b="1" dirty="0">
                <a:latin typeface="Calibri" panose="020F0502020204030204" pitchFamily="34" charset="0"/>
              </a:rPr>
              <a:t>A</a:t>
            </a:r>
            <a:r>
              <a:rPr lang="tr-TR" altLang="tr-TR" sz="3200" b="1" dirty="0" smtClean="0">
                <a:latin typeface="Calibri" panose="020F0502020204030204" pitchFamily="34" charset="0"/>
              </a:rPr>
              <a:t>nne </a:t>
            </a:r>
            <a:r>
              <a:rPr lang="tr-TR" altLang="tr-TR" sz="3200" b="1" dirty="0">
                <a:latin typeface="Calibri" panose="020F0502020204030204" pitchFamily="34" charset="0"/>
              </a:rPr>
              <a:t>S</a:t>
            </a:r>
            <a:r>
              <a:rPr lang="tr-TR" altLang="tr-TR" sz="3200" b="1" dirty="0" smtClean="0">
                <a:latin typeface="Calibri" panose="020F0502020204030204" pitchFamily="34" charset="0"/>
              </a:rPr>
              <a:t>ütü </a:t>
            </a:r>
            <a:r>
              <a:rPr lang="tr-TR" altLang="tr-TR" sz="3200" b="1" dirty="0">
                <a:latin typeface="Calibri" panose="020F0502020204030204" pitchFamily="34" charset="0"/>
              </a:rPr>
              <a:t>A</a:t>
            </a:r>
            <a:r>
              <a:rPr lang="tr-TR" altLang="tr-TR" sz="3200" b="1" dirty="0" smtClean="0">
                <a:latin typeface="Calibri" panose="020F0502020204030204" pitchFamily="34" charset="0"/>
              </a:rPr>
              <a:t>lamamasının </a:t>
            </a:r>
            <a:r>
              <a:rPr lang="tr-TR" altLang="tr-TR" sz="3200" b="1" dirty="0">
                <a:latin typeface="Calibri" panose="020F0502020204030204" pitchFamily="34" charset="0"/>
              </a:rPr>
              <a:t>N</a:t>
            </a:r>
            <a:r>
              <a:rPr lang="tr-TR" altLang="tr-TR" sz="3200" b="1" dirty="0" smtClean="0">
                <a:latin typeface="Calibri" panose="020F0502020204030204" pitchFamily="34" charset="0"/>
              </a:rPr>
              <a:t>edenleri</a:t>
            </a:r>
            <a:endParaRPr lang="tr-TR" altLang="tr-TR" sz="3200" b="1" dirty="0">
              <a:latin typeface="Calibri" panose="020F0502020204030204" pitchFamily="34" charset="0"/>
            </a:endParaRPr>
          </a:p>
        </p:txBody>
      </p:sp>
      <p:sp>
        <p:nvSpPr>
          <p:cNvPr id="12291" name="Rectangle 3"/>
          <p:cNvSpPr>
            <a:spLocks noGrp="1" noChangeArrowheads="1"/>
          </p:cNvSpPr>
          <p:nvPr>
            <p:ph type="body" idx="1"/>
          </p:nvPr>
        </p:nvSpPr>
        <p:spPr>
          <a:xfrm>
            <a:off x="251520" y="1484784"/>
            <a:ext cx="6192688" cy="5112568"/>
          </a:xfrm>
        </p:spPr>
        <p:txBody>
          <a:bodyPr/>
          <a:lstStyle/>
          <a:p>
            <a:pPr eaLnBrk="1" hangingPunct="1">
              <a:lnSpc>
                <a:spcPct val="90000"/>
              </a:lnSpc>
              <a:buFont typeface="Wingdings" panose="05000000000000000000" pitchFamily="2" charset="2"/>
              <a:buNone/>
            </a:pPr>
            <a:r>
              <a:rPr lang="tr-TR" altLang="tr-TR" sz="2800" b="1" dirty="0" smtClean="0">
                <a:solidFill>
                  <a:schemeClr val="accent1">
                    <a:lumMod val="75000"/>
                  </a:schemeClr>
                </a:solidFill>
                <a:latin typeface="Calibri" panose="020F0502020204030204" pitchFamily="34" charset="0"/>
              </a:rPr>
              <a:t>EMZİRME </a:t>
            </a:r>
            <a:r>
              <a:rPr lang="tr-TR" altLang="tr-TR" sz="2800" b="1" dirty="0">
                <a:solidFill>
                  <a:schemeClr val="accent1">
                    <a:lumMod val="75000"/>
                  </a:schemeClr>
                </a:solidFill>
                <a:latin typeface="Calibri" panose="020F0502020204030204" pitchFamily="34" charset="0"/>
              </a:rPr>
              <a:t>İLE İLGİLİ </a:t>
            </a:r>
            <a:r>
              <a:rPr lang="tr-TR" altLang="tr-TR" sz="2800" b="1" dirty="0" smtClean="0">
                <a:solidFill>
                  <a:schemeClr val="accent1">
                    <a:lumMod val="75000"/>
                  </a:schemeClr>
                </a:solidFill>
                <a:latin typeface="Calibri" panose="020F0502020204030204" pitchFamily="34" charset="0"/>
              </a:rPr>
              <a:t>FAKTÖRLER</a:t>
            </a:r>
          </a:p>
          <a:p>
            <a:pPr eaLnBrk="1" hangingPunct="1">
              <a:buClr>
                <a:srgbClr val="FF0000"/>
              </a:buClr>
              <a:buFont typeface="Wingdings" pitchFamily="2" charset="2"/>
              <a:buChar char="ü"/>
            </a:pPr>
            <a:r>
              <a:rPr lang="tr-TR" sz="2800" dirty="0" smtClean="0">
                <a:solidFill>
                  <a:schemeClr val="tx1"/>
                </a:solidFill>
              </a:rPr>
              <a:t>Geç başlama</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Sık emzirmeme</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Gece emzirmeme</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Kısa emzirme</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Memeye </a:t>
            </a:r>
            <a:r>
              <a:rPr lang="tr-TR" sz="2800" dirty="0">
                <a:solidFill>
                  <a:schemeClr val="tx1"/>
                </a:solidFill>
              </a:rPr>
              <a:t>kötü </a:t>
            </a:r>
            <a:r>
              <a:rPr lang="tr-TR" sz="2800" dirty="0" smtClean="0">
                <a:solidFill>
                  <a:schemeClr val="tx1"/>
                </a:solidFill>
              </a:rPr>
              <a:t>yerleşme</a:t>
            </a:r>
          </a:p>
          <a:p>
            <a:pPr lvl="0" eaLnBrk="1" hangingPunct="1">
              <a:buClr>
                <a:srgbClr val="FF0000"/>
              </a:buClr>
              <a:buFont typeface="Wingdings" pitchFamily="2" charset="2"/>
              <a:buChar char="ü"/>
            </a:pPr>
            <a:r>
              <a:rPr lang="tr-TR" sz="2800" dirty="0">
                <a:solidFill>
                  <a:schemeClr val="tx1"/>
                </a:solidFill>
              </a:rPr>
              <a:t>Memeye fazla baskı uygulanması</a:t>
            </a:r>
            <a:r>
              <a:rPr lang="tr-TR" sz="2800" dirty="0" smtClean="0">
                <a:solidFill>
                  <a:schemeClr val="tx1"/>
                </a:solidFill>
              </a:rPr>
              <a:t>,</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Bebeğin her isteğinde emzirilmemesi</a:t>
            </a:r>
          </a:p>
          <a:p>
            <a:pPr eaLnBrk="1" hangingPunct="1">
              <a:buClr>
                <a:srgbClr val="FF0000"/>
              </a:buClr>
              <a:buFont typeface="Wingdings" pitchFamily="2" charset="2"/>
              <a:buChar char="ü"/>
            </a:pPr>
            <a:r>
              <a:rPr lang="tr-TR" sz="2800" dirty="0" smtClean="0">
                <a:solidFill>
                  <a:schemeClr val="tx1"/>
                </a:solidFill>
              </a:rPr>
              <a:t>Biberon</a:t>
            </a:r>
            <a:r>
              <a:rPr lang="tr-TR" sz="2800" dirty="0">
                <a:solidFill>
                  <a:schemeClr val="tx1"/>
                </a:solidFill>
              </a:rPr>
              <a:t>, yalancı emzik </a:t>
            </a:r>
            <a:r>
              <a:rPr lang="tr-TR" sz="2800" dirty="0" smtClean="0">
                <a:solidFill>
                  <a:schemeClr val="tx1"/>
                </a:solidFill>
              </a:rPr>
              <a:t>verme</a:t>
            </a:r>
            <a:endParaRPr lang="tr-TR" sz="2800" dirty="0">
              <a:solidFill>
                <a:schemeClr val="tx1"/>
              </a:solidFill>
            </a:endParaRPr>
          </a:p>
          <a:p>
            <a:pPr eaLnBrk="1" hangingPunct="1">
              <a:buClr>
                <a:srgbClr val="FF0000"/>
              </a:buClr>
              <a:buFont typeface="Wingdings" pitchFamily="2" charset="2"/>
              <a:buChar char="ü"/>
            </a:pPr>
            <a:r>
              <a:rPr lang="tr-TR" sz="2800" dirty="0" smtClean="0">
                <a:solidFill>
                  <a:schemeClr val="tx1"/>
                </a:solidFill>
              </a:rPr>
              <a:t>Ek </a:t>
            </a:r>
            <a:r>
              <a:rPr lang="tr-TR" sz="2800" dirty="0">
                <a:solidFill>
                  <a:schemeClr val="tx1"/>
                </a:solidFill>
              </a:rPr>
              <a:t>besinler </a:t>
            </a:r>
            <a:r>
              <a:rPr lang="tr-TR" sz="2800" dirty="0" smtClean="0">
                <a:solidFill>
                  <a:schemeClr val="tx1"/>
                </a:solidFill>
              </a:rPr>
              <a:t>verme</a:t>
            </a:r>
            <a:endParaRPr lang="tr-TR" sz="2800" dirty="0">
              <a:solidFill>
                <a:schemeClr val="tx1"/>
              </a:solidFill>
            </a:endParaRPr>
          </a:p>
        </p:txBody>
      </p:sp>
      <p:pic>
        <p:nvPicPr>
          <p:cNvPr id="12292" name="Picture 4" descr="BEBEK ICIN EN IYI BESIN ANNE SÜTÜDÜR 050_0001"/>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234" r="3516"/>
          <a:stretch/>
        </p:blipFill>
        <p:spPr bwMode="auto">
          <a:xfrm>
            <a:off x="5724128" y="1700808"/>
            <a:ext cx="3107122" cy="2952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a:xfrm>
            <a:off x="6737771" y="6237312"/>
            <a:ext cx="2133600" cy="365125"/>
          </a:xfrm>
        </p:spPr>
        <p:txBody>
          <a:bodyPr/>
          <a:lstStyle/>
          <a:p>
            <a:pPr algn="r"/>
            <a:fld id="{9F66007C-D8D4-4BD8-9F38-C52A9F7EDD22}" type="slidenum">
              <a:rPr lang="tr-TR" altLang="tr-TR" sz="2400" smtClean="0"/>
              <a:pPr algn="r"/>
              <a:t>13</a:t>
            </a:fld>
            <a:endParaRPr lang="tr-TR" altLang="tr-TR" sz="2400" dirty="0"/>
          </a:p>
        </p:txBody>
      </p:sp>
    </p:spTree>
    <p:extLst>
      <p:ext uri="{BB962C8B-B14F-4D97-AF65-F5344CB8AC3E}">
        <p14:creationId xmlns:p14="http://schemas.microsoft.com/office/powerpoint/2010/main" xmlns="" val="317954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6363" y="620688"/>
            <a:ext cx="7848600" cy="1128712"/>
          </a:xfrm>
        </p:spPr>
        <p:txBody>
          <a:bodyPr/>
          <a:lstStyle/>
          <a:p>
            <a:pPr eaLnBrk="1" hangingPunct="1"/>
            <a:r>
              <a:rPr lang="tr-TR" altLang="tr-TR" sz="3200" b="1" dirty="0">
                <a:latin typeface="Calibri" panose="020F0502020204030204" pitchFamily="34" charset="0"/>
              </a:rPr>
              <a:t>Bebeğin Yeterli Anne Sütü Alamamasının Nedenleri</a:t>
            </a:r>
          </a:p>
        </p:txBody>
      </p:sp>
      <p:sp>
        <p:nvSpPr>
          <p:cNvPr id="13315" name="Rectangle 3"/>
          <p:cNvSpPr>
            <a:spLocks noGrp="1" noChangeArrowheads="1"/>
          </p:cNvSpPr>
          <p:nvPr>
            <p:ph type="body" idx="1"/>
          </p:nvPr>
        </p:nvSpPr>
        <p:spPr>
          <a:xfrm>
            <a:off x="251520" y="1988840"/>
            <a:ext cx="6912768" cy="4536504"/>
          </a:xfrm>
        </p:spPr>
        <p:txBody>
          <a:bodyPr/>
          <a:lstStyle/>
          <a:p>
            <a:pPr eaLnBrk="1" hangingPunct="1">
              <a:spcAft>
                <a:spcPts val="1200"/>
              </a:spcAft>
              <a:buFont typeface="Wingdings" panose="05000000000000000000" pitchFamily="2" charset="2"/>
              <a:buNone/>
            </a:pPr>
            <a:r>
              <a:rPr lang="tr-TR" altLang="tr-TR" sz="2800" b="1" dirty="0" smtClean="0">
                <a:solidFill>
                  <a:schemeClr val="accent1">
                    <a:lumMod val="75000"/>
                  </a:schemeClr>
                </a:solidFill>
                <a:latin typeface="Calibri" panose="020F0502020204030204" pitchFamily="34" charset="0"/>
              </a:rPr>
              <a:t>ANNENİN </a:t>
            </a:r>
            <a:r>
              <a:rPr lang="tr-TR" altLang="tr-TR" sz="2800" b="1" dirty="0">
                <a:solidFill>
                  <a:schemeClr val="accent1">
                    <a:lumMod val="75000"/>
                  </a:schemeClr>
                </a:solidFill>
                <a:latin typeface="Calibri" panose="020F0502020204030204" pitchFamily="34" charset="0"/>
              </a:rPr>
              <a:t>PSİKOLOJİK DURUMU</a:t>
            </a:r>
          </a:p>
          <a:p>
            <a:pPr eaLnBrk="1" hangingPunct="1">
              <a:spcAft>
                <a:spcPts val="1200"/>
              </a:spcAft>
              <a:buClr>
                <a:srgbClr val="FF0000"/>
              </a:buClr>
              <a:buFont typeface="Wingdings" pitchFamily="2" charset="2"/>
              <a:buChar char="ü"/>
            </a:pPr>
            <a:r>
              <a:rPr lang="tr-TR" altLang="tr-TR" sz="2800" dirty="0">
                <a:solidFill>
                  <a:schemeClr val="tx1"/>
                </a:solidFill>
                <a:latin typeface="Calibri" panose="020F0502020204030204" pitchFamily="34" charset="0"/>
              </a:rPr>
              <a:t>Özgüven azlığı</a:t>
            </a:r>
          </a:p>
          <a:p>
            <a:pPr eaLnBrk="1" hangingPunct="1">
              <a:spcAft>
                <a:spcPts val="1200"/>
              </a:spcAft>
              <a:buClr>
                <a:srgbClr val="FF0000"/>
              </a:buClr>
              <a:buFont typeface="Wingdings" pitchFamily="2" charset="2"/>
              <a:buChar char="ü"/>
            </a:pPr>
            <a:r>
              <a:rPr lang="tr-TR" altLang="tr-TR" sz="2800" dirty="0">
                <a:solidFill>
                  <a:schemeClr val="tx1"/>
                </a:solidFill>
                <a:latin typeface="Calibri" panose="020F0502020204030204" pitchFamily="34" charset="0"/>
              </a:rPr>
              <a:t>Kaygı, Stres</a:t>
            </a:r>
          </a:p>
          <a:p>
            <a:pPr eaLnBrk="1" hangingPunct="1">
              <a:spcAft>
                <a:spcPts val="1200"/>
              </a:spcAft>
              <a:buClr>
                <a:srgbClr val="FF0000"/>
              </a:buClr>
              <a:buFont typeface="Wingdings" pitchFamily="2" charset="2"/>
              <a:buChar char="ü"/>
            </a:pPr>
            <a:r>
              <a:rPr lang="tr-TR" altLang="tr-TR" sz="2800" dirty="0">
                <a:solidFill>
                  <a:schemeClr val="tx1"/>
                </a:solidFill>
                <a:latin typeface="Calibri" panose="020F0502020204030204" pitchFamily="34" charset="0"/>
              </a:rPr>
              <a:t>Emzirmeden hoşlanmama</a:t>
            </a:r>
          </a:p>
          <a:p>
            <a:pPr eaLnBrk="1" hangingPunct="1">
              <a:spcAft>
                <a:spcPts val="1200"/>
              </a:spcAft>
              <a:buClr>
                <a:srgbClr val="FF0000"/>
              </a:buClr>
              <a:buFont typeface="Wingdings" pitchFamily="2" charset="2"/>
              <a:buChar char="ü"/>
            </a:pPr>
            <a:r>
              <a:rPr lang="tr-TR" altLang="tr-TR" sz="2800" dirty="0">
                <a:solidFill>
                  <a:schemeClr val="tx1"/>
                </a:solidFill>
                <a:latin typeface="Calibri" panose="020F0502020204030204" pitchFamily="34" charset="0"/>
              </a:rPr>
              <a:t>Bebeği </a:t>
            </a:r>
            <a:r>
              <a:rPr lang="tr-TR" altLang="tr-TR" sz="2800" dirty="0" smtClean="0">
                <a:solidFill>
                  <a:schemeClr val="tx1"/>
                </a:solidFill>
                <a:latin typeface="Calibri" panose="020F0502020204030204" pitchFamily="34" charset="0"/>
              </a:rPr>
              <a:t>kabullenememe</a:t>
            </a:r>
            <a:endParaRPr lang="tr-TR" altLang="tr-TR" sz="2800" dirty="0">
              <a:solidFill>
                <a:schemeClr val="tx1"/>
              </a:solidFill>
              <a:latin typeface="Calibri" panose="020F0502020204030204" pitchFamily="34" charset="0"/>
            </a:endParaRPr>
          </a:p>
          <a:p>
            <a:pPr eaLnBrk="1" hangingPunct="1">
              <a:spcAft>
                <a:spcPts val="1200"/>
              </a:spcAft>
              <a:buClr>
                <a:srgbClr val="FF0000"/>
              </a:buClr>
              <a:buFont typeface="Wingdings" pitchFamily="2" charset="2"/>
              <a:buChar char="ü"/>
            </a:pPr>
            <a:r>
              <a:rPr lang="tr-TR" altLang="tr-TR" sz="2800" dirty="0" smtClean="0">
                <a:solidFill>
                  <a:schemeClr val="tx1"/>
                </a:solidFill>
                <a:latin typeface="Calibri" panose="020F0502020204030204" pitchFamily="34" charset="0"/>
              </a:rPr>
              <a:t>Yorgunluk</a:t>
            </a:r>
          </a:p>
          <a:p>
            <a:pPr eaLnBrk="1" hangingPunct="1">
              <a:spcAft>
                <a:spcPts val="1200"/>
              </a:spcAft>
              <a:buClr>
                <a:srgbClr val="FF0000"/>
              </a:buClr>
              <a:buFont typeface="Wingdings" pitchFamily="2" charset="2"/>
              <a:buChar char="ü"/>
            </a:pPr>
            <a:r>
              <a:rPr lang="tr-TR" sz="2800" dirty="0" smtClean="0">
                <a:solidFill>
                  <a:schemeClr val="tx1"/>
                </a:solidFill>
              </a:rPr>
              <a:t>Bebeğin </a:t>
            </a:r>
            <a:r>
              <a:rPr lang="tr-TR" sz="2800" dirty="0">
                <a:solidFill>
                  <a:schemeClr val="tx1"/>
                </a:solidFill>
              </a:rPr>
              <a:t>ihtiyaçlarına cevap verme </a:t>
            </a:r>
            <a:r>
              <a:rPr lang="tr-TR" sz="2800" dirty="0" smtClean="0">
                <a:solidFill>
                  <a:schemeClr val="tx1"/>
                </a:solidFill>
              </a:rPr>
              <a:t>güçlüğü</a:t>
            </a:r>
            <a:endParaRPr lang="tr-TR" altLang="tr-TR" sz="2800" dirty="0">
              <a:solidFill>
                <a:schemeClr val="tx1"/>
              </a:solidFill>
              <a:latin typeface="Calibri" panose="020F0502020204030204" pitchFamily="34" charset="0"/>
            </a:endParaRPr>
          </a:p>
        </p:txBody>
      </p:sp>
      <p:pic>
        <p:nvPicPr>
          <p:cNvPr id="13316" name="Picture 5" descr="j030895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2348879"/>
            <a:ext cx="3312368" cy="34325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a:xfrm>
            <a:off x="8231447" y="6093296"/>
            <a:ext cx="504056" cy="548679"/>
          </a:xfrm>
        </p:spPr>
        <p:txBody>
          <a:bodyPr/>
          <a:lstStyle/>
          <a:p>
            <a:pPr algn="r"/>
            <a:fld id="{9F66007C-D8D4-4BD8-9F38-C52A9F7EDD22}" type="slidenum">
              <a:rPr lang="tr-TR" altLang="tr-TR" sz="2400" smtClean="0"/>
              <a:pPr algn="r"/>
              <a:t>14</a:t>
            </a:fld>
            <a:endParaRPr lang="tr-TR" altLang="tr-TR" sz="2400" dirty="0"/>
          </a:p>
        </p:txBody>
      </p:sp>
    </p:spTree>
    <p:extLst>
      <p:ext uri="{BB962C8B-B14F-4D97-AF65-F5344CB8AC3E}">
        <p14:creationId xmlns:p14="http://schemas.microsoft.com/office/powerpoint/2010/main" xmlns="" val="2895532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39552" y="692696"/>
            <a:ext cx="8229600" cy="1008112"/>
          </a:xfrm>
        </p:spPr>
        <p:txBody>
          <a:bodyPr/>
          <a:lstStyle/>
          <a:p>
            <a:pPr eaLnBrk="1" hangingPunct="1"/>
            <a:r>
              <a:rPr lang="tr-TR" altLang="tr-TR" sz="3200" b="1" dirty="0">
                <a:latin typeface="Calibri" panose="020F0502020204030204" pitchFamily="34" charset="0"/>
              </a:rPr>
              <a:t>Bebeğin Yeterli Anne Sütü Alamamasının Nedenleri</a:t>
            </a:r>
          </a:p>
        </p:txBody>
      </p:sp>
      <p:sp>
        <p:nvSpPr>
          <p:cNvPr id="14339" name="Rectangle 3"/>
          <p:cNvSpPr>
            <a:spLocks noGrp="1" noChangeArrowheads="1"/>
          </p:cNvSpPr>
          <p:nvPr>
            <p:ph type="body" idx="1"/>
          </p:nvPr>
        </p:nvSpPr>
        <p:spPr>
          <a:xfrm>
            <a:off x="395536" y="1844824"/>
            <a:ext cx="8208911" cy="4896544"/>
          </a:xfrm>
        </p:spPr>
        <p:txBody>
          <a:bodyPr/>
          <a:lstStyle/>
          <a:p>
            <a:pPr eaLnBrk="1" hangingPunct="1">
              <a:lnSpc>
                <a:spcPct val="150000"/>
              </a:lnSpc>
              <a:buFont typeface="Wingdings" panose="05000000000000000000" pitchFamily="2" charset="2"/>
              <a:buNone/>
            </a:pPr>
            <a:r>
              <a:rPr lang="tr-TR" altLang="tr-TR" sz="2800" b="1" dirty="0">
                <a:solidFill>
                  <a:schemeClr val="accent1">
                    <a:lumMod val="75000"/>
                  </a:schemeClr>
                </a:solidFill>
                <a:latin typeface="Calibri" panose="020F0502020204030204" pitchFamily="34" charset="0"/>
              </a:rPr>
              <a:t>ANNENİN FİZİKSEL DURUMU</a:t>
            </a:r>
          </a:p>
          <a:p>
            <a:pPr eaLnBrk="1" hangingPunct="1">
              <a:buClr>
                <a:srgbClr val="FF0000"/>
              </a:buClr>
              <a:buFont typeface="Wingdings" pitchFamily="2" charset="2"/>
              <a:buChar char="ü"/>
            </a:pPr>
            <a:r>
              <a:rPr lang="tr-TR" altLang="tr-TR" sz="2800" dirty="0">
                <a:solidFill>
                  <a:schemeClr val="tx1"/>
                </a:solidFill>
                <a:latin typeface="Calibri" panose="020F0502020204030204" pitchFamily="34" charset="0"/>
                <a:cs typeface="Arial" panose="020B0604020202020204" pitchFamily="34" charset="0"/>
              </a:rPr>
              <a:t>Ağır </a:t>
            </a:r>
            <a:r>
              <a:rPr lang="tr-TR" altLang="tr-TR" sz="2800" dirty="0" err="1">
                <a:solidFill>
                  <a:schemeClr val="tx1"/>
                </a:solidFill>
                <a:latin typeface="Calibri" panose="020F0502020204030204" pitchFamily="34" charset="0"/>
                <a:cs typeface="Arial" panose="020B0604020202020204" pitchFamily="34" charset="0"/>
              </a:rPr>
              <a:t>malnütrisyon</a:t>
            </a:r>
            <a:endParaRPr lang="tr-TR" altLang="tr-TR" sz="2800" dirty="0">
              <a:solidFill>
                <a:schemeClr val="tx1"/>
              </a:solidFill>
              <a:latin typeface="Calibri" panose="020F0502020204030204" pitchFamily="34" charset="0"/>
              <a:cs typeface="Arial" panose="020B0604020202020204" pitchFamily="34" charset="0"/>
            </a:endParaRPr>
          </a:p>
          <a:p>
            <a:pPr eaLnBrk="1" hangingPunct="1">
              <a:buClr>
                <a:srgbClr val="FF0000"/>
              </a:buClr>
              <a:buFont typeface="Wingdings" pitchFamily="2" charset="2"/>
              <a:buChar char="ü"/>
            </a:pPr>
            <a:r>
              <a:rPr lang="tr-TR" altLang="tr-TR" sz="2800" dirty="0" smtClean="0">
                <a:solidFill>
                  <a:schemeClr val="tx1"/>
                </a:solidFill>
                <a:latin typeface="Calibri" panose="020F0502020204030204" pitchFamily="34" charset="0"/>
                <a:cs typeface="Arial" panose="020B0604020202020204" pitchFamily="34" charset="0"/>
              </a:rPr>
              <a:t>Gebelik</a:t>
            </a:r>
            <a:endParaRPr lang="tr-TR" altLang="tr-TR" sz="2800" dirty="0">
              <a:solidFill>
                <a:schemeClr val="tx1"/>
              </a:solidFill>
              <a:latin typeface="Calibri" panose="020F0502020204030204" pitchFamily="34" charset="0"/>
              <a:cs typeface="Arial" panose="020B0604020202020204" pitchFamily="34" charset="0"/>
            </a:endParaRPr>
          </a:p>
          <a:p>
            <a:pPr eaLnBrk="1" hangingPunct="1">
              <a:buClr>
                <a:srgbClr val="FF0000"/>
              </a:buClr>
              <a:buFont typeface="Wingdings" pitchFamily="2" charset="2"/>
              <a:buChar char="ü"/>
            </a:pPr>
            <a:r>
              <a:rPr lang="tr-TR" altLang="tr-TR" sz="2800" dirty="0" err="1">
                <a:solidFill>
                  <a:schemeClr val="tx1"/>
                </a:solidFill>
                <a:latin typeface="Calibri" panose="020F0502020204030204" pitchFamily="34" charset="0"/>
                <a:cs typeface="Arial" panose="020B0604020202020204" pitchFamily="34" charset="0"/>
              </a:rPr>
              <a:t>Kontraseptif</a:t>
            </a:r>
            <a:r>
              <a:rPr lang="tr-TR" altLang="tr-TR" sz="2800" dirty="0">
                <a:solidFill>
                  <a:schemeClr val="tx1"/>
                </a:solidFill>
                <a:latin typeface="Calibri" panose="020F0502020204030204" pitchFamily="34" charset="0"/>
                <a:cs typeface="Arial" panose="020B0604020202020204" pitchFamily="34" charset="0"/>
              </a:rPr>
              <a:t> haplar, </a:t>
            </a:r>
            <a:r>
              <a:rPr lang="tr-TR" altLang="tr-TR" sz="2800" dirty="0" err="1">
                <a:solidFill>
                  <a:schemeClr val="tx1"/>
                </a:solidFill>
                <a:latin typeface="Calibri" panose="020F0502020204030204" pitchFamily="34" charset="0"/>
                <a:cs typeface="Arial" panose="020B0604020202020204" pitchFamily="34" charset="0"/>
              </a:rPr>
              <a:t>diüretikler</a:t>
            </a:r>
            <a:endParaRPr lang="tr-TR" altLang="tr-TR" sz="2800" dirty="0">
              <a:solidFill>
                <a:schemeClr val="tx1"/>
              </a:solidFill>
              <a:latin typeface="Calibri" panose="020F0502020204030204" pitchFamily="34" charset="0"/>
              <a:cs typeface="Arial" panose="020B0604020202020204" pitchFamily="34" charset="0"/>
            </a:endParaRPr>
          </a:p>
          <a:p>
            <a:pPr eaLnBrk="1" hangingPunct="1">
              <a:buClr>
                <a:srgbClr val="FF0000"/>
              </a:buClr>
              <a:buFont typeface="Wingdings" pitchFamily="2" charset="2"/>
              <a:buChar char="ü"/>
            </a:pPr>
            <a:r>
              <a:rPr lang="tr-TR" altLang="tr-TR" sz="2800" dirty="0">
                <a:solidFill>
                  <a:schemeClr val="tx1"/>
                </a:solidFill>
                <a:latin typeface="Calibri" panose="020F0502020204030204" pitchFamily="34" charset="0"/>
                <a:cs typeface="Arial" panose="020B0604020202020204" pitchFamily="34" charset="0"/>
              </a:rPr>
              <a:t>Alkol, Sigara</a:t>
            </a:r>
          </a:p>
          <a:p>
            <a:pPr eaLnBrk="1" hangingPunct="1">
              <a:buClr>
                <a:srgbClr val="FF0000"/>
              </a:buClr>
              <a:buFont typeface="Wingdings" pitchFamily="2" charset="2"/>
              <a:buChar char="ü"/>
            </a:pPr>
            <a:r>
              <a:rPr lang="tr-TR" altLang="tr-TR" sz="2800" dirty="0">
                <a:solidFill>
                  <a:schemeClr val="tx1"/>
                </a:solidFill>
                <a:latin typeface="Calibri" panose="020F0502020204030204" pitchFamily="34" charset="0"/>
                <a:cs typeface="Arial" panose="020B0604020202020204" pitchFamily="34" charset="0"/>
              </a:rPr>
              <a:t>Plasenta parçası kalması</a:t>
            </a:r>
          </a:p>
          <a:p>
            <a:pPr eaLnBrk="1" hangingPunct="1">
              <a:buClr>
                <a:srgbClr val="FF0000"/>
              </a:buClr>
              <a:buFont typeface="Wingdings" pitchFamily="2" charset="2"/>
              <a:buChar char="ü"/>
            </a:pPr>
            <a:r>
              <a:rPr lang="tr-TR" altLang="tr-TR" sz="2800" dirty="0">
                <a:solidFill>
                  <a:schemeClr val="tx1"/>
                </a:solidFill>
                <a:latin typeface="Calibri" panose="020F0502020204030204" pitchFamily="34" charset="0"/>
                <a:cs typeface="Arial" panose="020B0604020202020204" pitchFamily="34" charset="0"/>
              </a:rPr>
              <a:t>Meme gelişiminde bozukluk</a:t>
            </a:r>
          </a:p>
          <a:p>
            <a:pPr eaLnBrk="1" hangingPunct="1">
              <a:buClr>
                <a:srgbClr val="FF0000"/>
              </a:buClr>
              <a:buFont typeface="Wingdings" pitchFamily="2" charset="2"/>
              <a:buChar char="ü"/>
            </a:pPr>
            <a:r>
              <a:rPr lang="tr-TR" altLang="tr-TR" sz="2800" dirty="0" err="1">
                <a:solidFill>
                  <a:schemeClr val="tx1"/>
                </a:solidFill>
                <a:latin typeface="Calibri" panose="020F0502020204030204" pitchFamily="34" charset="0"/>
                <a:cs typeface="Arial" panose="020B0604020202020204" pitchFamily="34" charset="0"/>
              </a:rPr>
              <a:t>Oksitosin</a:t>
            </a:r>
            <a:r>
              <a:rPr lang="tr-TR" altLang="tr-TR" sz="2800" dirty="0">
                <a:solidFill>
                  <a:schemeClr val="tx1"/>
                </a:solidFill>
                <a:latin typeface="Calibri" panose="020F0502020204030204" pitchFamily="34" charset="0"/>
                <a:cs typeface="Arial" panose="020B0604020202020204" pitchFamily="34" charset="0"/>
              </a:rPr>
              <a:t> </a:t>
            </a:r>
            <a:r>
              <a:rPr lang="tr-TR" altLang="tr-TR" sz="2800" dirty="0" smtClean="0">
                <a:solidFill>
                  <a:schemeClr val="tx1"/>
                </a:solidFill>
                <a:latin typeface="Calibri" panose="020F0502020204030204" pitchFamily="34" charset="0"/>
                <a:cs typeface="Arial" panose="020B0604020202020204" pitchFamily="34" charset="0"/>
              </a:rPr>
              <a:t>refleksinin olmaması</a:t>
            </a:r>
            <a:endParaRPr lang="tr-TR" altLang="tr-TR" sz="2800" dirty="0">
              <a:solidFill>
                <a:schemeClr val="tx1"/>
              </a:solidFill>
              <a:latin typeface="Calibri" panose="020F0502020204030204" pitchFamily="34" charset="0"/>
              <a:cs typeface="Arial" panose="020B0604020202020204" pitchFamily="34" charset="0"/>
            </a:endParaRPr>
          </a:p>
        </p:txBody>
      </p:sp>
      <p:sp>
        <p:nvSpPr>
          <p:cNvPr id="2" name="Slayt Numarası Yer Tutucusu 1"/>
          <p:cNvSpPr>
            <a:spLocks noGrp="1"/>
          </p:cNvSpPr>
          <p:nvPr>
            <p:ph type="sldNum" sz="quarter" idx="12"/>
          </p:nvPr>
        </p:nvSpPr>
        <p:spPr>
          <a:xfrm>
            <a:off x="8100392" y="6237312"/>
            <a:ext cx="693440" cy="360039"/>
          </a:xfrm>
        </p:spPr>
        <p:txBody>
          <a:bodyPr/>
          <a:lstStyle/>
          <a:p>
            <a:pPr algn="r"/>
            <a:fld id="{9F66007C-D8D4-4BD8-9F38-C52A9F7EDD22}" type="slidenum">
              <a:rPr lang="tr-TR" altLang="tr-TR" sz="2400" smtClean="0"/>
              <a:pPr algn="r"/>
              <a:t>15</a:t>
            </a:fld>
            <a:endParaRPr lang="tr-TR" altLang="tr-TR" sz="2400" dirty="0"/>
          </a:p>
        </p:txBody>
      </p:sp>
    </p:spTree>
    <p:extLst>
      <p:ext uri="{BB962C8B-B14F-4D97-AF65-F5344CB8AC3E}">
        <p14:creationId xmlns:p14="http://schemas.microsoft.com/office/powerpoint/2010/main" xmlns="" val="582733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1188" y="692696"/>
            <a:ext cx="7772400" cy="921791"/>
          </a:xfrm>
        </p:spPr>
        <p:txBody>
          <a:bodyPr/>
          <a:lstStyle/>
          <a:p>
            <a:pPr eaLnBrk="1" hangingPunct="1"/>
            <a:r>
              <a:rPr lang="tr-TR" altLang="tr-TR" sz="3200" b="1" dirty="0">
                <a:latin typeface="Calibri" panose="020F0502020204030204" pitchFamily="34" charset="0"/>
              </a:rPr>
              <a:t>Bebeğin Yeterli Anne Sütü Alamamasının Nedenleri</a:t>
            </a:r>
          </a:p>
        </p:txBody>
      </p:sp>
      <p:sp>
        <p:nvSpPr>
          <p:cNvPr id="15363" name="Rectangle 3"/>
          <p:cNvSpPr>
            <a:spLocks noGrp="1" noChangeArrowheads="1"/>
          </p:cNvSpPr>
          <p:nvPr>
            <p:ph type="body" idx="1"/>
          </p:nvPr>
        </p:nvSpPr>
        <p:spPr>
          <a:xfrm>
            <a:off x="395535" y="1857375"/>
            <a:ext cx="5544617" cy="4114800"/>
          </a:xfrm>
        </p:spPr>
        <p:txBody>
          <a:bodyPr/>
          <a:lstStyle/>
          <a:p>
            <a:pPr eaLnBrk="1" hangingPunct="1">
              <a:buFont typeface="Wingdings" panose="05000000000000000000" pitchFamily="2" charset="2"/>
              <a:buNone/>
            </a:pPr>
            <a:r>
              <a:rPr lang="tr-TR" altLang="tr-TR" sz="2800" b="1" dirty="0" smtClean="0">
                <a:solidFill>
                  <a:schemeClr val="accent1">
                    <a:lumMod val="75000"/>
                  </a:schemeClr>
                </a:solidFill>
                <a:latin typeface="Calibri" panose="020F0502020204030204" pitchFamily="34" charset="0"/>
              </a:rPr>
              <a:t>BEBEKLE </a:t>
            </a:r>
            <a:r>
              <a:rPr lang="tr-TR" altLang="tr-TR" sz="2800" b="1" dirty="0">
                <a:solidFill>
                  <a:schemeClr val="accent1">
                    <a:lumMod val="75000"/>
                  </a:schemeClr>
                </a:solidFill>
                <a:latin typeface="Calibri" panose="020F0502020204030204" pitchFamily="34" charset="0"/>
              </a:rPr>
              <a:t>İLGİLİ DURUMLAR</a:t>
            </a:r>
          </a:p>
          <a:p>
            <a:pPr eaLnBrk="1" hangingPunct="1"/>
            <a:r>
              <a:rPr lang="tr-TR" altLang="tr-TR" sz="2800" dirty="0">
                <a:solidFill>
                  <a:schemeClr val="tx1"/>
                </a:solidFill>
                <a:latin typeface="Calibri" panose="020F0502020204030204" pitchFamily="34" charset="0"/>
              </a:rPr>
              <a:t>HASTALIK </a:t>
            </a:r>
          </a:p>
          <a:p>
            <a:pPr eaLnBrk="1" hangingPunct="1">
              <a:buFont typeface="Wingdings" panose="05000000000000000000" pitchFamily="2" charset="2"/>
              <a:buNone/>
            </a:pPr>
            <a:r>
              <a:rPr lang="tr-TR" altLang="tr-TR" sz="2800" dirty="0">
                <a:solidFill>
                  <a:schemeClr val="tx1"/>
                </a:solidFill>
                <a:latin typeface="Calibri" panose="020F0502020204030204" pitchFamily="34" charset="0"/>
              </a:rPr>
              <a:t>   (Güçlü ememez)</a:t>
            </a:r>
          </a:p>
          <a:p>
            <a:pPr eaLnBrk="1" hangingPunct="1"/>
            <a:r>
              <a:rPr lang="tr-TR" altLang="tr-TR" sz="2800" dirty="0">
                <a:solidFill>
                  <a:schemeClr val="tx1"/>
                </a:solidFill>
                <a:latin typeface="Calibri" panose="020F0502020204030204" pitchFamily="34" charset="0"/>
              </a:rPr>
              <a:t>ANOMALİ</a:t>
            </a:r>
          </a:p>
          <a:p>
            <a:pPr eaLnBrk="1" hangingPunct="1">
              <a:buFont typeface="Wingdings" panose="05000000000000000000" pitchFamily="2" charset="2"/>
              <a:buNone/>
            </a:pPr>
            <a:r>
              <a:rPr lang="tr-TR" altLang="tr-TR" sz="2800" dirty="0">
                <a:solidFill>
                  <a:schemeClr val="tx1"/>
                </a:solidFill>
                <a:latin typeface="Calibri" panose="020F0502020204030204" pitchFamily="34" charset="0"/>
              </a:rPr>
              <a:t>   </a:t>
            </a:r>
            <a:r>
              <a:rPr lang="tr-TR" altLang="tr-TR" sz="2800" dirty="0" smtClean="0">
                <a:solidFill>
                  <a:schemeClr val="tx1"/>
                </a:solidFill>
                <a:latin typeface="Calibri" panose="020F0502020204030204" pitchFamily="34" charset="0"/>
              </a:rPr>
              <a:t>- KALP </a:t>
            </a:r>
            <a:r>
              <a:rPr lang="tr-TR" altLang="tr-TR" sz="2800" dirty="0">
                <a:solidFill>
                  <a:schemeClr val="tx1"/>
                </a:solidFill>
                <a:latin typeface="Calibri" panose="020F0502020204030204" pitchFamily="34" charset="0"/>
              </a:rPr>
              <a:t>ANOMALİSİ </a:t>
            </a:r>
          </a:p>
          <a:p>
            <a:pPr eaLnBrk="1" hangingPunct="1">
              <a:buFont typeface="Wingdings" panose="05000000000000000000" pitchFamily="2" charset="2"/>
              <a:buNone/>
            </a:pPr>
            <a:r>
              <a:rPr lang="tr-TR" altLang="tr-TR" sz="2800" dirty="0">
                <a:solidFill>
                  <a:schemeClr val="tx1"/>
                </a:solidFill>
                <a:latin typeface="Calibri" panose="020F0502020204030204" pitchFamily="34" charset="0"/>
              </a:rPr>
              <a:t>     (Kilo almada güçlük çeker)</a:t>
            </a:r>
          </a:p>
          <a:p>
            <a:pPr eaLnBrk="1" hangingPunct="1">
              <a:buFont typeface="Wingdings" panose="05000000000000000000" pitchFamily="2" charset="2"/>
              <a:buNone/>
            </a:pPr>
            <a:r>
              <a:rPr lang="tr-TR" altLang="tr-TR" sz="2800" dirty="0">
                <a:solidFill>
                  <a:schemeClr val="tx1"/>
                </a:solidFill>
                <a:latin typeface="Calibri" panose="020F0502020204030204" pitchFamily="34" charset="0"/>
              </a:rPr>
              <a:t>   </a:t>
            </a:r>
            <a:r>
              <a:rPr lang="tr-TR" altLang="tr-TR" sz="2800" dirty="0" smtClean="0">
                <a:solidFill>
                  <a:schemeClr val="tx1"/>
                </a:solidFill>
                <a:latin typeface="Calibri" panose="020F0502020204030204" pitchFamily="34" charset="0"/>
              </a:rPr>
              <a:t>- NÖROLOJİK </a:t>
            </a:r>
            <a:r>
              <a:rPr lang="tr-TR" altLang="tr-TR" sz="2800" dirty="0">
                <a:solidFill>
                  <a:schemeClr val="tx1"/>
                </a:solidFill>
                <a:latin typeface="Calibri" panose="020F0502020204030204" pitchFamily="34" charset="0"/>
              </a:rPr>
              <a:t>PROBLEMLER</a:t>
            </a:r>
          </a:p>
        </p:txBody>
      </p:sp>
      <p:sp>
        <p:nvSpPr>
          <p:cNvPr id="2" name="Slayt Numarası Yer Tutucusu 1"/>
          <p:cNvSpPr>
            <a:spLocks noGrp="1"/>
          </p:cNvSpPr>
          <p:nvPr>
            <p:ph type="sldNum" sz="quarter" idx="12"/>
          </p:nvPr>
        </p:nvSpPr>
        <p:spPr>
          <a:xfrm>
            <a:off x="6732240" y="6237312"/>
            <a:ext cx="2133600" cy="365125"/>
          </a:xfrm>
        </p:spPr>
        <p:txBody>
          <a:bodyPr/>
          <a:lstStyle/>
          <a:p>
            <a:pPr algn="r"/>
            <a:fld id="{9F66007C-D8D4-4BD8-9F38-C52A9F7EDD22}" type="slidenum">
              <a:rPr lang="tr-TR" altLang="tr-TR" sz="2400" smtClean="0"/>
              <a:pPr algn="r"/>
              <a:t>16</a:t>
            </a:fld>
            <a:endParaRPr lang="tr-TR" altLang="tr-TR" sz="2400" dirty="0"/>
          </a:p>
        </p:txBody>
      </p:sp>
    </p:spTree>
    <p:extLst>
      <p:ext uri="{BB962C8B-B14F-4D97-AF65-F5344CB8AC3E}">
        <p14:creationId xmlns:p14="http://schemas.microsoft.com/office/powerpoint/2010/main" xmlns="" val="91595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3832"/>
            <a:ext cx="8229600" cy="638944"/>
          </a:xfrm>
        </p:spPr>
        <p:txBody>
          <a:bodyPr/>
          <a:lstStyle/>
          <a:p>
            <a:r>
              <a:rPr lang="tr-TR" sz="4000" b="1" dirty="0"/>
              <a:t>Yetersiz süt üretiminin nedenleri</a:t>
            </a:r>
          </a:p>
        </p:txBody>
      </p:sp>
      <p:sp>
        <p:nvSpPr>
          <p:cNvPr id="3" name="2 İçerik Yer Tutucusu"/>
          <p:cNvSpPr>
            <a:spLocks noGrp="1"/>
          </p:cNvSpPr>
          <p:nvPr>
            <p:ph idx="1"/>
          </p:nvPr>
        </p:nvSpPr>
        <p:spPr>
          <a:xfrm>
            <a:off x="467544" y="1844824"/>
            <a:ext cx="8229600" cy="3744416"/>
          </a:xfrm>
        </p:spPr>
        <p:style>
          <a:lnRef idx="1">
            <a:schemeClr val="accent5"/>
          </a:lnRef>
          <a:fillRef idx="2">
            <a:schemeClr val="accent5"/>
          </a:fillRef>
          <a:effectRef idx="1">
            <a:schemeClr val="accent5"/>
          </a:effectRef>
          <a:fontRef idx="minor">
            <a:schemeClr val="dk1"/>
          </a:fontRef>
        </p:style>
        <p:txBody>
          <a:bodyPr>
            <a:normAutofit fontScale="92500"/>
          </a:bodyPr>
          <a:lstStyle/>
          <a:p>
            <a:pPr algn="ctr">
              <a:lnSpc>
                <a:spcPct val="150000"/>
              </a:lnSpc>
            </a:pPr>
            <a:r>
              <a:rPr lang="tr-TR" sz="3600" dirty="0" smtClean="0"/>
              <a:t>Süt üretimini etkileyen tüm bu nedenlerle birlikte bebeğin emmesiyle ya da süt sağarak memeden süt boşalamaz ise</a:t>
            </a:r>
            <a:r>
              <a:rPr lang="tr-TR" sz="3600" dirty="0"/>
              <a:t> </a:t>
            </a:r>
            <a:r>
              <a:rPr lang="tr-TR" sz="3600" dirty="0" smtClean="0"/>
              <a:t> </a:t>
            </a:r>
            <a:r>
              <a:rPr lang="tr-TR" sz="3900" b="1" dirty="0" smtClean="0"/>
              <a:t>memede süt üretimi azalmaya başlayacaktır.</a:t>
            </a:r>
            <a:endParaRPr lang="tr-TR" sz="3600" b="1" dirty="0"/>
          </a:p>
        </p:txBody>
      </p:sp>
      <p:sp>
        <p:nvSpPr>
          <p:cNvPr id="4" name="Slayt Numarası Yer Tutucusu 3"/>
          <p:cNvSpPr>
            <a:spLocks noGrp="1"/>
          </p:cNvSpPr>
          <p:nvPr>
            <p:ph type="sldNum" sz="quarter" idx="12"/>
          </p:nvPr>
        </p:nvSpPr>
        <p:spPr/>
        <p:txBody>
          <a:bodyPr/>
          <a:lstStyle/>
          <a:p>
            <a:fld id="{35042A76-95FF-44A4-9819-FCCD372E1DD5}" type="slidenum">
              <a:rPr lang="tr-TR" smtClean="0"/>
              <a:pPr/>
              <a:t>17</a:t>
            </a:fld>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71600" y="773832"/>
            <a:ext cx="7488832" cy="638944"/>
          </a:xfrm>
        </p:spPr>
        <p:txBody>
          <a:bodyPr/>
          <a:lstStyle/>
          <a:p>
            <a:pPr algn="ctr"/>
            <a:r>
              <a:rPr lang="tr-TR" altLang="tr-TR" sz="4000" dirty="0">
                <a:latin typeface="+mn-lt"/>
              </a:rPr>
              <a:t>Daha Çok Süt Üretimi </a:t>
            </a:r>
            <a:r>
              <a:rPr lang="tr-TR" altLang="tr-TR" sz="4000" dirty="0" smtClean="0">
                <a:latin typeface="+mn-lt"/>
              </a:rPr>
              <a:t>İçin</a:t>
            </a:r>
            <a:endParaRPr lang="tr-TR" altLang="tr-TR" sz="4000" dirty="0">
              <a:latin typeface="+mn-lt"/>
            </a:endParaRPr>
          </a:p>
        </p:txBody>
      </p:sp>
      <p:sp>
        <p:nvSpPr>
          <p:cNvPr id="23555" name="Rectangle 3"/>
          <p:cNvSpPr>
            <a:spLocks noGrp="1" noChangeArrowheads="1"/>
          </p:cNvSpPr>
          <p:nvPr>
            <p:ph type="body" idx="1"/>
          </p:nvPr>
        </p:nvSpPr>
        <p:spPr>
          <a:xfrm>
            <a:off x="755576" y="1412776"/>
            <a:ext cx="7553325" cy="1584176"/>
          </a:xfrm>
        </p:spPr>
        <p:txBody>
          <a:bodyPr/>
          <a:lstStyle/>
          <a:p>
            <a:pPr algn="ctr">
              <a:lnSpc>
                <a:spcPct val="150000"/>
              </a:lnSpc>
              <a:buFontTx/>
              <a:buNone/>
            </a:pPr>
            <a:r>
              <a:rPr lang="tr-TR" altLang="tr-TR" dirty="0"/>
              <a:t>Doğru Teknikle</a:t>
            </a:r>
          </a:p>
          <a:p>
            <a:pPr algn="ctr">
              <a:lnSpc>
                <a:spcPct val="150000"/>
              </a:lnSpc>
              <a:buFontTx/>
              <a:buNone/>
            </a:pPr>
            <a:r>
              <a:rPr lang="tr-TR" altLang="tr-TR" dirty="0"/>
              <a:t>Sık Sık </a:t>
            </a:r>
            <a:r>
              <a:rPr lang="tr-TR" altLang="tr-TR" dirty="0" smtClean="0"/>
              <a:t>EMZİRME  </a:t>
            </a:r>
            <a:r>
              <a:rPr lang="en-US" altLang="tr-TR" dirty="0" smtClean="0"/>
              <a:t>=</a:t>
            </a:r>
            <a:r>
              <a:rPr lang="tr-TR" altLang="tr-TR" dirty="0"/>
              <a:t> </a:t>
            </a:r>
            <a:r>
              <a:rPr lang="tr-TR" altLang="tr-TR" dirty="0" smtClean="0"/>
              <a:t> DAHA </a:t>
            </a:r>
            <a:r>
              <a:rPr lang="tr-TR" altLang="tr-TR" dirty="0"/>
              <a:t>ÇOK SÜT</a:t>
            </a:r>
            <a:endParaRPr lang="en-US" altLang="tr-TR" dirty="0"/>
          </a:p>
        </p:txBody>
      </p:sp>
      <p:pic>
        <p:nvPicPr>
          <p:cNvPr id="23556" name="Picture 4" descr="motherbabesm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03848" y="3123808"/>
            <a:ext cx="3384550" cy="3384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ayt Numarası Yer Tutucusu 1"/>
          <p:cNvSpPr>
            <a:spLocks noGrp="1"/>
          </p:cNvSpPr>
          <p:nvPr>
            <p:ph type="sldNum" sz="quarter" idx="12"/>
          </p:nvPr>
        </p:nvSpPr>
        <p:spPr/>
        <p:txBody>
          <a:bodyPr/>
          <a:lstStyle/>
          <a:p>
            <a:fld id="{9F66007C-D8D4-4BD8-9F38-C52A9F7EDD22}" type="slidenum">
              <a:rPr lang="tr-TR" altLang="tr-TR" smtClean="0"/>
              <a:pPr/>
              <a:t>18</a:t>
            </a:fld>
            <a:endParaRPr lang="tr-TR" altLang="tr-TR"/>
          </a:p>
        </p:txBody>
      </p:sp>
    </p:spTree>
    <p:extLst>
      <p:ext uri="{BB962C8B-B14F-4D97-AF65-F5344CB8AC3E}">
        <p14:creationId xmlns:p14="http://schemas.microsoft.com/office/powerpoint/2010/main" xmlns="" val="423697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20688"/>
            <a:ext cx="8229600" cy="648072"/>
          </a:xfrm>
        </p:spPr>
        <p:txBody>
          <a:bodyPr/>
          <a:lstStyle/>
          <a:p>
            <a:r>
              <a:rPr lang="tr-TR" sz="3600" dirty="0"/>
              <a:t>Süt üretimine 10 adımın katkısı</a:t>
            </a:r>
          </a:p>
        </p:txBody>
      </p:sp>
      <p:sp>
        <p:nvSpPr>
          <p:cNvPr id="4" name="3 İçerik Yer Tutucusu"/>
          <p:cNvSpPr>
            <a:spLocks noGrp="1"/>
          </p:cNvSpPr>
          <p:nvPr>
            <p:ph idx="1"/>
          </p:nvPr>
        </p:nvSpPr>
        <p:spPr>
          <a:xfrm>
            <a:off x="179512" y="1268760"/>
            <a:ext cx="8712968" cy="5589240"/>
          </a:xfrm>
        </p:spPr>
        <p:txBody>
          <a:bodyPr>
            <a:noAutofit/>
          </a:bodyPr>
          <a:lstStyle/>
          <a:p>
            <a:r>
              <a:rPr lang="tr-TR" sz="2200" dirty="0"/>
              <a:t>Emzirmenin öneminin ve emzirmeye ilişkin temel bilgilerin gebelikte verilmesi (Adım 3)</a:t>
            </a:r>
          </a:p>
          <a:p>
            <a:r>
              <a:rPr lang="tr-TR" sz="2200" dirty="0"/>
              <a:t>Doğum sonrası tensel temasın sağlanması (Adım 4)</a:t>
            </a:r>
          </a:p>
          <a:p>
            <a:r>
              <a:rPr lang="tr-TR" sz="2200" dirty="0"/>
              <a:t>Doğumdan hemen sonra bebeğin memeye tutulması (Adım 4)</a:t>
            </a:r>
          </a:p>
          <a:p>
            <a:r>
              <a:rPr lang="tr-TR" sz="2200" dirty="0"/>
              <a:t>Bebeğin meme tutuşunun iyi olması için gereken yardımın yapılması (Adım 5)</a:t>
            </a:r>
          </a:p>
          <a:p>
            <a:r>
              <a:rPr lang="tr-TR" sz="2200" dirty="0"/>
              <a:t>Bebeğin yalnızca emzirilmesi: su, diğer sıvılar  </a:t>
            </a:r>
            <a:r>
              <a:rPr lang="tr-TR" sz="2200" dirty="0" smtClean="0"/>
              <a:t>ve  </a:t>
            </a:r>
            <a:r>
              <a:rPr lang="tr-TR" sz="2200" dirty="0"/>
              <a:t>diğer besinlerin verilmemesi (Adım 6)</a:t>
            </a:r>
          </a:p>
          <a:p>
            <a:r>
              <a:rPr lang="tr-TR" sz="2200" dirty="0"/>
              <a:t>Bebeğin annenin yakınında tutularak beslenmeyle ilgili belirtilerin gözden kaçırılmaması (Adım 7)</a:t>
            </a:r>
          </a:p>
          <a:p>
            <a:r>
              <a:rPr lang="tr-TR" sz="2200" dirty="0"/>
              <a:t>Bebeğin istediği sıklıkta ve süreyle emzirilmesi (Adım 8)</a:t>
            </a:r>
          </a:p>
          <a:p>
            <a:r>
              <a:rPr lang="tr-TR" sz="2200" dirty="0"/>
              <a:t>Biberon ve emzik kullanımının engellenmesi (Adım 9)</a:t>
            </a:r>
          </a:p>
          <a:p>
            <a:r>
              <a:rPr lang="tr-TR" sz="2200" dirty="0"/>
              <a:t>Anneye sürekli destek sağlanması ve annenin bu desteğin varlığından haberdar edilmesi (Adım 10)</a:t>
            </a:r>
          </a:p>
        </p:txBody>
      </p:sp>
      <p:sp>
        <p:nvSpPr>
          <p:cNvPr id="3" name="Slayt Numarası Yer Tutucusu 2"/>
          <p:cNvSpPr>
            <a:spLocks noGrp="1"/>
          </p:cNvSpPr>
          <p:nvPr>
            <p:ph type="sldNum" sz="quarter" idx="12"/>
          </p:nvPr>
        </p:nvSpPr>
        <p:spPr>
          <a:xfrm>
            <a:off x="8244408" y="6309320"/>
            <a:ext cx="648072" cy="288032"/>
          </a:xfrm>
        </p:spPr>
        <p:txBody>
          <a:bodyPr/>
          <a:lstStyle/>
          <a:p>
            <a:pPr algn="r"/>
            <a:fld id="{35042A76-95FF-44A4-9819-FCCD372E1DD5}" type="slidenum">
              <a:rPr lang="tr-TR" sz="2400" smtClean="0"/>
              <a:pPr algn="r"/>
              <a:t>19</a:t>
            </a:fld>
            <a:endParaRPr lang="tr-TR" sz="2400" dirty="0"/>
          </a:p>
        </p:txBody>
      </p:sp>
    </p:spTree>
    <p:extLst>
      <p:ext uri="{BB962C8B-B14F-4D97-AF65-F5344CB8AC3E}">
        <p14:creationId xmlns:p14="http://schemas.microsoft.com/office/powerpoint/2010/main" xmlns="" val="64783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48680"/>
            <a:ext cx="8229600" cy="720080"/>
          </a:xfrm>
        </p:spPr>
        <p:txBody>
          <a:bodyPr/>
          <a:lstStyle/>
          <a:p>
            <a:r>
              <a:rPr lang="tr-TR" sz="4000" b="1" dirty="0"/>
              <a:t>Amaç ve Hedefler</a:t>
            </a:r>
            <a:endParaRPr lang="tr-TR" sz="4000" dirty="0"/>
          </a:p>
        </p:txBody>
      </p:sp>
      <p:sp>
        <p:nvSpPr>
          <p:cNvPr id="3" name="2 İçerik Yer Tutucusu"/>
          <p:cNvSpPr>
            <a:spLocks noGrp="1"/>
          </p:cNvSpPr>
          <p:nvPr>
            <p:ph idx="1"/>
          </p:nvPr>
        </p:nvSpPr>
        <p:spPr>
          <a:xfrm>
            <a:off x="457200" y="1484784"/>
            <a:ext cx="8229600" cy="4641379"/>
          </a:xfrm>
        </p:spPr>
        <p:txBody>
          <a:bodyPr>
            <a:normAutofit lnSpcReduction="10000"/>
          </a:bodyPr>
          <a:lstStyle/>
          <a:p>
            <a:pPr marL="0" indent="0" algn="just">
              <a:buNone/>
            </a:pPr>
            <a:r>
              <a:rPr lang="tr-TR" sz="2800" dirty="0" smtClean="0">
                <a:solidFill>
                  <a:srgbClr val="FF0000"/>
                </a:solidFill>
              </a:rPr>
              <a:t>Amaç; </a:t>
            </a:r>
            <a:r>
              <a:rPr lang="tr-TR" sz="2800" dirty="0" smtClean="0">
                <a:solidFill>
                  <a:schemeClr val="tx1"/>
                </a:solidFill>
              </a:rPr>
              <a:t>Yetersiz süt üretimini doğru tanımlayarak bu sorunu </a:t>
            </a:r>
            <a:r>
              <a:rPr lang="tr-TR" sz="2800" dirty="0">
                <a:solidFill>
                  <a:schemeClr val="tx1"/>
                </a:solidFill>
              </a:rPr>
              <a:t>yaşayan annelere uygun danışmanlık desteğini sağlayabilmek</a:t>
            </a:r>
            <a:r>
              <a:rPr lang="tr-TR" sz="2800" dirty="0" smtClean="0">
                <a:solidFill>
                  <a:schemeClr val="tx1"/>
                </a:solidFill>
              </a:rPr>
              <a:t>.</a:t>
            </a:r>
          </a:p>
          <a:p>
            <a:pPr marL="0" indent="0" algn="just">
              <a:buNone/>
            </a:pPr>
            <a:r>
              <a:rPr lang="tr-TR" sz="2800" dirty="0" smtClean="0">
                <a:solidFill>
                  <a:srgbClr val="FF0000"/>
                </a:solidFill>
              </a:rPr>
              <a:t>Hedefler;</a:t>
            </a:r>
          </a:p>
          <a:p>
            <a:pPr marL="514350" indent="-514350" algn="just">
              <a:buFont typeface="+mj-lt"/>
              <a:buAutoNum type="arabicPeriod"/>
            </a:pPr>
            <a:r>
              <a:rPr lang="tr-TR" sz="2800" dirty="0" smtClean="0">
                <a:solidFill>
                  <a:schemeClr val="tx1"/>
                </a:solidFill>
              </a:rPr>
              <a:t>“</a:t>
            </a:r>
            <a:r>
              <a:rPr lang="tr-TR" sz="2800" dirty="0">
                <a:solidFill>
                  <a:schemeClr val="tx1"/>
                </a:solidFill>
              </a:rPr>
              <a:t>Yetersiz süt” tanımını açıklayabilmek</a:t>
            </a:r>
          </a:p>
          <a:p>
            <a:pPr marL="514350" indent="-514350" algn="just">
              <a:buFont typeface="+mj-lt"/>
              <a:buAutoNum type="arabicPeriod"/>
            </a:pPr>
            <a:r>
              <a:rPr lang="tr-TR" sz="2800" dirty="0">
                <a:solidFill>
                  <a:schemeClr val="tx1"/>
                </a:solidFill>
              </a:rPr>
              <a:t>Olağan büyüme/tartı alımı kriterlerini sıralayabilmek</a:t>
            </a:r>
          </a:p>
          <a:p>
            <a:pPr marL="514350" indent="-514350" algn="just">
              <a:buFont typeface="+mj-lt"/>
              <a:buAutoNum type="arabicPeriod"/>
            </a:pPr>
            <a:r>
              <a:rPr lang="tr-TR" sz="2800" dirty="0">
                <a:solidFill>
                  <a:schemeClr val="tx1"/>
                </a:solidFill>
              </a:rPr>
              <a:t>Süt üretiminin ve alımının nasıl arttırılması</a:t>
            </a:r>
            <a:r>
              <a:rPr lang="en-US" sz="2800" dirty="0">
                <a:solidFill>
                  <a:schemeClr val="tx1"/>
                </a:solidFill>
              </a:rPr>
              <a:t> </a:t>
            </a:r>
            <a:r>
              <a:rPr lang="tr-TR" sz="2800" dirty="0">
                <a:solidFill>
                  <a:schemeClr val="tx1"/>
                </a:solidFill>
              </a:rPr>
              <a:t>gerektiğini söyleyebilmek</a:t>
            </a:r>
          </a:p>
          <a:p>
            <a:pPr marL="514350" indent="-514350" algn="just">
              <a:buFont typeface="+mj-lt"/>
              <a:buAutoNum type="arabicPeriod"/>
            </a:pPr>
            <a:r>
              <a:rPr lang="tr-TR" sz="2800" dirty="0">
                <a:solidFill>
                  <a:schemeClr val="tx1"/>
                </a:solidFill>
              </a:rPr>
              <a:t>“Yetersiz süt” durumunda anne/bebeğe yaklaşımı açıklayabilmek</a:t>
            </a:r>
          </a:p>
        </p:txBody>
      </p:sp>
      <p:sp>
        <p:nvSpPr>
          <p:cNvPr id="4" name="Slayt Numarası Yer Tutucusu 3"/>
          <p:cNvSpPr>
            <a:spLocks noGrp="1"/>
          </p:cNvSpPr>
          <p:nvPr>
            <p:ph type="sldNum" sz="quarter" idx="12"/>
          </p:nvPr>
        </p:nvSpPr>
        <p:spPr/>
        <p:txBody>
          <a:bodyPr/>
          <a:lstStyle/>
          <a:p>
            <a:fld id="{35042A76-95FF-44A4-9819-FCCD372E1DD5}" type="slidenum">
              <a:rPr lang="tr-TR" smtClean="0"/>
              <a:pPr/>
              <a:t>2</a:t>
            </a:fld>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83568" y="1340768"/>
            <a:ext cx="7772400" cy="1510241"/>
          </a:xfrm>
        </p:spPr>
        <p:txBody>
          <a:bodyPr>
            <a:normAutofit/>
          </a:bodyPr>
          <a:lstStyle/>
          <a:p>
            <a:pPr algn="ctr"/>
            <a:r>
              <a:rPr lang="en-US" dirty="0"/>
              <a:t>2</a:t>
            </a:r>
            <a:r>
              <a:rPr lang="en-US" dirty="0" smtClean="0"/>
              <a:t>.</a:t>
            </a:r>
            <a:r>
              <a:rPr lang="tr-TR" dirty="0" smtClean="0"/>
              <a:t> BEBEKLERİN </a:t>
            </a:r>
            <a:r>
              <a:rPr lang="tr-TR" dirty="0"/>
              <a:t>OLAĞAN BÜYÜME </a:t>
            </a:r>
            <a:r>
              <a:rPr lang="tr-TR" dirty="0" err="1" smtClean="0"/>
              <a:t>Sürecİ</a:t>
            </a:r>
            <a:endParaRPr lang="tr-TR" dirty="0"/>
          </a:p>
        </p:txBody>
      </p:sp>
      <p:sp>
        <p:nvSpPr>
          <p:cNvPr id="2" name="Slayt Numarası Yer Tutucusu 1"/>
          <p:cNvSpPr>
            <a:spLocks noGrp="1"/>
          </p:cNvSpPr>
          <p:nvPr>
            <p:ph type="sldNum" sz="quarter" idx="12"/>
          </p:nvPr>
        </p:nvSpPr>
        <p:spPr/>
        <p:txBody>
          <a:bodyPr/>
          <a:lstStyle/>
          <a:p>
            <a:fld id="{35042A76-95FF-44A4-9819-FCCD372E1DD5}" type="slidenum">
              <a:rPr lang="tr-TR" smtClean="0"/>
              <a:pPr/>
              <a:t>20</a:t>
            </a:fld>
            <a:endParaRPr lang="tr-TR"/>
          </a:p>
        </p:txBody>
      </p:sp>
      <p:pic>
        <p:nvPicPr>
          <p:cNvPr id="6" name="Resim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3648" y="2636912"/>
            <a:ext cx="5905500" cy="35433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5042A76-95FF-44A4-9819-FCCD372E1DD5}" type="slidenum">
              <a:rPr lang="tr-TR" smtClean="0"/>
              <a:pPr/>
              <a:t>21</a:t>
            </a:fld>
            <a:endParaRPr lang="tr-T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95736" y="3140968"/>
            <a:ext cx="5243686" cy="3491649"/>
          </a:xfrm>
          <a:prstGeom prst="rect">
            <a:avLst/>
          </a:prstGeom>
        </p:spPr>
      </p:pic>
      <p:sp>
        <p:nvSpPr>
          <p:cNvPr id="7" name="2 İçerik Yer Tutucusu"/>
          <p:cNvSpPr>
            <a:spLocks noGrp="1"/>
          </p:cNvSpPr>
          <p:nvPr>
            <p:ph idx="1"/>
          </p:nvPr>
        </p:nvSpPr>
        <p:spPr>
          <a:xfrm>
            <a:off x="395536" y="1268760"/>
            <a:ext cx="8435280" cy="3744415"/>
          </a:xfrm>
        </p:spPr>
        <p:txBody>
          <a:bodyPr>
            <a:noAutofit/>
          </a:bodyPr>
          <a:lstStyle/>
          <a:p>
            <a:pPr marL="0" indent="0" algn="just">
              <a:spcAft>
                <a:spcPts val="1200"/>
              </a:spcAft>
              <a:buNone/>
            </a:pPr>
            <a:r>
              <a:rPr lang="tr-TR" sz="2800" dirty="0" smtClean="0">
                <a:solidFill>
                  <a:schemeClr val="tx1"/>
                </a:solidFill>
              </a:rPr>
              <a:t>Ayşe, </a:t>
            </a:r>
            <a:r>
              <a:rPr lang="tr-TR" sz="2800" dirty="0">
                <a:solidFill>
                  <a:schemeClr val="tx1"/>
                </a:solidFill>
              </a:rPr>
              <a:t>yeterli sütün belirtilerini dinlemişti. Ancak bebeğin kaç kilo olması gerektiğini merak ediyordu. Bir önceki bebeği iyi görünmesine karşın, yeterli kilo alamadığı </a:t>
            </a:r>
            <a:r>
              <a:rPr lang="tr-TR" sz="2800" dirty="0" smtClean="0">
                <a:solidFill>
                  <a:schemeClr val="tx1"/>
                </a:solidFill>
              </a:rPr>
              <a:t>söylenmişti</a:t>
            </a:r>
            <a:endParaRPr lang="tr-TR" b="1" dirty="0" smtClean="0">
              <a:solidFill>
                <a:srgbClr val="FF0000"/>
              </a:solidFill>
            </a:endParaRPr>
          </a:p>
          <a:p>
            <a:pPr marL="0" indent="0" algn="just">
              <a:spcAft>
                <a:spcPts val="1200"/>
              </a:spcAft>
              <a:buNone/>
            </a:pPr>
            <a:r>
              <a:rPr lang="tr-TR" sz="2800" b="1" dirty="0" smtClean="0">
                <a:solidFill>
                  <a:srgbClr val="FF0000"/>
                </a:solidFill>
              </a:rPr>
              <a:t>Soru:</a:t>
            </a:r>
            <a:r>
              <a:rPr lang="tr-TR" sz="2800" dirty="0" smtClean="0">
                <a:solidFill>
                  <a:srgbClr val="FF0000"/>
                </a:solidFill>
              </a:rPr>
              <a:t> </a:t>
            </a:r>
            <a:r>
              <a:rPr lang="tr-TR" sz="2800" dirty="0">
                <a:solidFill>
                  <a:schemeClr val="tx1"/>
                </a:solidFill>
              </a:rPr>
              <a:t>Bir bebek için olağan büyüme süreci nedir</a:t>
            </a:r>
            <a:r>
              <a:rPr lang="tr-TR" sz="2800" dirty="0" smtClean="0">
                <a:solidFill>
                  <a:schemeClr val="tx1"/>
                </a:solidFill>
              </a:rPr>
              <a:t>?</a:t>
            </a:r>
            <a:endParaRPr lang="tr-TR" sz="28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692696"/>
            <a:ext cx="8229600" cy="720080"/>
          </a:xfrm>
        </p:spPr>
        <p:txBody>
          <a:bodyPr/>
          <a:lstStyle/>
          <a:p>
            <a:r>
              <a:rPr lang="tr-TR" sz="3600" dirty="0"/>
              <a:t>Doğum sonrası kilo alımı</a:t>
            </a:r>
          </a:p>
        </p:txBody>
      </p:sp>
      <p:sp>
        <p:nvSpPr>
          <p:cNvPr id="3" name="2 İçerik Yer Tutucusu"/>
          <p:cNvSpPr>
            <a:spLocks noGrp="1"/>
          </p:cNvSpPr>
          <p:nvPr>
            <p:ph idx="1"/>
          </p:nvPr>
        </p:nvSpPr>
        <p:spPr>
          <a:xfrm>
            <a:off x="457200" y="1772816"/>
            <a:ext cx="8229600" cy="4353347"/>
          </a:xfrm>
        </p:spPr>
        <p:txBody>
          <a:bodyPr/>
          <a:lstStyle/>
          <a:p>
            <a:r>
              <a:rPr lang="tr-TR" dirty="0">
                <a:solidFill>
                  <a:schemeClr val="tx1"/>
                </a:solidFill>
              </a:rPr>
              <a:t>Birçok bebek doğumdan sonra </a:t>
            </a:r>
            <a:endParaRPr lang="tr-TR" dirty="0" smtClean="0">
              <a:solidFill>
                <a:schemeClr val="tx1"/>
              </a:solidFill>
            </a:endParaRPr>
          </a:p>
          <a:p>
            <a:pPr lvl="1"/>
            <a:r>
              <a:rPr lang="tr-TR" dirty="0" smtClean="0">
                <a:solidFill>
                  <a:schemeClr val="tx1"/>
                </a:solidFill>
              </a:rPr>
              <a:t>sadece </a:t>
            </a:r>
            <a:r>
              <a:rPr lang="tr-TR" dirty="0">
                <a:solidFill>
                  <a:schemeClr val="tx1"/>
                </a:solidFill>
              </a:rPr>
              <a:t>anne sütü ile </a:t>
            </a:r>
            <a:endParaRPr lang="tr-TR" dirty="0" smtClean="0">
              <a:solidFill>
                <a:schemeClr val="tx1"/>
              </a:solidFill>
            </a:endParaRPr>
          </a:p>
          <a:p>
            <a:pPr lvl="1"/>
            <a:r>
              <a:rPr lang="tr-TR" dirty="0" smtClean="0">
                <a:solidFill>
                  <a:schemeClr val="tx1"/>
                </a:solidFill>
              </a:rPr>
              <a:t>sık </a:t>
            </a:r>
            <a:r>
              <a:rPr lang="tr-TR" dirty="0">
                <a:solidFill>
                  <a:schemeClr val="tx1"/>
                </a:solidFill>
              </a:rPr>
              <a:t>sık, </a:t>
            </a:r>
            <a:endParaRPr lang="tr-TR" dirty="0" smtClean="0">
              <a:solidFill>
                <a:schemeClr val="tx1"/>
              </a:solidFill>
            </a:endParaRPr>
          </a:p>
          <a:p>
            <a:pPr lvl="1"/>
            <a:r>
              <a:rPr lang="tr-TR" dirty="0" smtClean="0">
                <a:solidFill>
                  <a:schemeClr val="tx1"/>
                </a:solidFill>
              </a:rPr>
              <a:t>bebek </a:t>
            </a:r>
            <a:r>
              <a:rPr lang="tr-TR" dirty="0">
                <a:solidFill>
                  <a:schemeClr val="tx1"/>
                </a:solidFill>
              </a:rPr>
              <a:t>istedikçe, </a:t>
            </a:r>
            <a:endParaRPr lang="tr-TR" dirty="0" smtClean="0">
              <a:solidFill>
                <a:schemeClr val="tx1"/>
              </a:solidFill>
            </a:endParaRPr>
          </a:p>
          <a:p>
            <a:pPr lvl="1"/>
            <a:r>
              <a:rPr lang="tr-TR" dirty="0" smtClean="0">
                <a:solidFill>
                  <a:schemeClr val="tx1"/>
                </a:solidFill>
              </a:rPr>
              <a:t>doğru tutuşla</a:t>
            </a:r>
          </a:p>
          <a:p>
            <a:pPr lvl="1"/>
            <a:r>
              <a:rPr lang="tr-TR" dirty="0" smtClean="0">
                <a:solidFill>
                  <a:schemeClr val="tx1"/>
                </a:solidFill>
              </a:rPr>
              <a:t>etkili </a:t>
            </a:r>
            <a:r>
              <a:rPr lang="tr-TR" dirty="0">
                <a:solidFill>
                  <a:schemeClr val="tx1"/>
                </a:solidFill>
              </a:rPr>
              <a:t>bir şekilde </a:t>
            </a:r>
            <a:endParaRPr lang="tr-TR" dirty="0" smtClean="0">
              <a:solidFill>
                <a:schemeClr val="tx1"/>
              </a:solidFill>
            </a:endParaRPr>
          </a:p>
          <a:p>
            <a:r>
              <a:rPr lang="tr-TR" dirty="0" smtClean="0">
                <a:solidFill>
                  <a:schemeClr val="tx1"/>
                </a:solidFill>
              </a:rPr>
              <a:t>beslendiğinde </a:t>
            </a:r>
            <a:r>
              <a:rPr lang="tr-TR" dirty="0">
                <a:solidFill>
                  <a:schemeClr val="tx1"/>
                </a:solidFill>
              </a:rPr>
              <a:t>hızlıca kilo almaya başlar.</a:t>
            </a:r>
          </a:p>
        </p:txBody>
      </p:sp>
      <p:sp>
        <p:nvSpPr>
          <p:cNvPr id="4" name="3 Slayt Numarası Yer Tutucusu"/>
          <p:cNvSpPr>
            <a:spLocks noGrp="1"/>
          </p:cNvSpPr>
          <p:nvPr>
            <p:ph type="sldNum" sz="quarter" idx="12"/>
          </p:nvPr>
        </p:nvSpPr>
        <p:spPr/>
        <p:txBody>
          <a:bodyPr/>
          <a:lstStyle/>
          <a:p>
            <a:fld id="{35042A76-95FF-44A4-9819-FCCD372E1DD5}" type="slidenum">
              <a:rPr lang="tr-TR" smtClean="0"/>
              <a:pPr/>
              <a:t>22</a:t>
            </a:fld>
            <a:endParaRPr 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395536" y="692696"/>
            <a:ext cx="8229600" cy="782960"/>
          </a:xfrm>
        </p:spPr>
        <p:txBody>
          <a:bodyPr/>
          <a:lstStyle/>
          <a:p>
            <a:r>
              <a:rPr lang="tr-TR" sz="3600" dirty="0"/>
              <a:t>Doğum sonrası kilo </a:t>
            </a:r>
            <a:r>
              <a:rPr lang="tr-TR" sz="3600" dirty="0" smtClean="0"/>
              <a:t>alımı - II</a:t>
            </a:r>
            <a:endParaRPr lang="tr-TR" sz="3600" dirty="0"/>
          </a:p>
        </p:txBody>
      </p:sp>
      <p:sp>
        <p:nvSpPr>
          <p:cNvPr id="3" name="2 İçerik Yer Tutucusu"/>
          <p:cNvSpPr>
            <a:spLocks noGrp="1"/>
          </p:cNvSpPr>
          <p:nvPr>
            <p:ph idx="1"/>
          </p:nvPr>
        </p:nvSpPr>
        <p:spPr>
          <a:xfrm>
            <a:off x="457200" y="1772816"/>
            <a:ext cx="8229600" cy="4353347"/>
          </a:xfrm>
        </p:spPr>
        <p:txBody>
          <a:bodyPr>
            <a:normAutofit/>
          </a:bodyPr>
          <a:lstStyle/>
          <a:p>
            <a:r>
              <a:rPr lang="tr-TR" dirty="0">
                <a:solidFill>
                  <a:schemeClr val="tx1"/>
                </a:solidFill>
              </a:rPr>
              <a:t>Bazı bebekler doğumdan sonra kilo kaybeder</a:t>
            </a:r>
          </a:p>
          <a:p>
            <a:pPr lvl="1"/>
            <a:r>
              <a:rPr lang="tr-TR" dirty="0" err="1">
                <a:solidFill>
                  <a:schemeClr val="tx1"/>
                </a:solidFill>
              </a:rPr>
              <a:t>İntraruterin</a:t>
            </a:r>
            <a:r>
              <a:rPr lang="tr-TR" dirty="0">
                <a:solidFill>
                  <a:schemeClr val="tx1"/>
                </a:solidFill>
              </a:rPr>
              <a:t> dönemde depolanan sıvıların kaybına bağlıdır</a:t>
            </a:r>
          </a:p>
          <a:p>
            <a:pPr lvl="1"/>
            <a:r>
              <a:rPr lang="tr-TR" dirty="0">
                <a:solidFill>
                  <a:schemeClr val="tx1"/>
                </a:solidFill>
              </a:rPr>
              <a:t>İki hafta içinde kaybettiklerini geri almalıdır</a:t>
            </a:r>
          </a:p>
          <a:p>
            <a:r>
              <a:rPr lang="tr-TR" dirty="0">
                <a:solidFill>
                  <a:schemeClr val="tx1"/>
                </a:solidFill>
              </a:rPr>
              <a:t>Bebek en geç 5-6 ayda doğum ağırlığının iki katına, 1 yılda da üç katına </a:t>
            </a:r>
            <a:r>
              <a:rPr lang="tr-TR" dirty="0" smtClean="0">
                <a:solidFill>
                  <a:schemeClr val="tx1"/>
                </a:solidFill>
              </a:rPr>
              <a:t>çıkmalıdır</a:t>
            </a:r>
          </a:p>
          <a:p>
            <a:pPr marL="0" indent="0">
              <a:buNone/>
            </a:pPr>
            <a:endParaRPr lang="tr-TR" dirty="0">
              <a:solidFill>
                <a:schemeClr val="tx1"/>
              </a:solidFill>
            </a:endParaRPr>
          </a:p>
        </p:txBody>
      </p:sp>
      <p:sp>
        <p:nvSpPr>
          <p:cNvPr id="2" name="Slayt Numarası Yer Tutucusu 1"/>
          <p:cNvSpPr>
            <a:spLocks noGrp="1"/>
          </p:cNvSpPr>
          <p:nvPr>
            <p:ph type="sldNum" sz="quarter" idx="12"/>
          </p:nvPr>
        </p:nvSpPr>
        <p:spPr/>
        <p:txBody>
          <a:bodyPr/>
          <a:lstStyle/>
          <a:p>
            <a:fld id="{35042A76-95FF-44A4-9819-FCCD372E1DD5}" type="slidenum">
              <a:rPr lang="tr-TR" smtClean="0"/>
              <a:pPr/>
              <a:t>23</a:t>
            </a:fld>
            <a:endParaRPr lang="tr-T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3832"/>
            <a:ext cx="8229600" cy="494928"/>
          </a:xfrm>
        </p:spPr>
        <p:txBody>
          <a:bodyPr/>
          <a:lstStyle/>
          <a:p>
            <a:r>
              <a:rPr lang="tr-TR" sz="3600" dirty="0"/>
              <a:t>Büyümenin izlenmesi</a:t>
            </a:r>
          </a:p>
        </p:txBody>
      </p:sp>
      <p:sp>
        <p:nvSpPr>
          <p:cNvPr id="3" name="2 İçerik Yer Tutucusu"/>
          <p:cNvSpPr>
            <a:spLocks noGrp="1"/>
          </p:cNvSpPr>
          <p:nvPr>
            <p:ph idx="1"/>
          </p:nvPr>
        </p:nvSpPr>
        <p:spPr>
          <a:xfrm>
            <a:off x="323528" y="1628800"/>
            <a:ext cx="7920880" cy="4497363"/>
          </a:xfrm>
        </p:spPr>
        <p:txBody>
          <a:bodyPr/>
          <a:lstStyle/>
          <a:p>
            <a:pPr>
              <a:spcAft>
                <a:spcPts val="1200"/>
              </a:spcAft>
            </a:pPr>
            <a:r>
              <a:rPr lang="tr-TR" sz="2800" dirty="0" smtClean="0">
                <a:solidFill>
                  <a:schemeClr val="tx1"/>
                </a:solidFill>
              </a:rPr>
              <a:t>Büyümenin </a:t>
            </a:r>
            <a:r>
              <a:rPr lang="tr-TR" sz="2800" dirty="0">
                <a:solidFill>
                  <a:schemeClr val="tx1"/>
                </a:solidFill>
              </a:rPr>
              <a:t>yeterliliği, benzer yaş ve cins ile karşılaştırılması, zaman içinde çocuğun gösterdiği büyüme </a:t>
            </a:r>
            <a:r>
              <a:rPr lang="tr-TR" sz="2800" dirty="0" smtClean="0">
                <a:solidFill>
                  <a:schemeClr val="tx1"/>
                </a:solidFill>
              </a:rPr>
              <a:t>parametrelerinin değişimi </a:t>
            </a:r>
            <a:r>
              <a:rPr lang="tr-TR" sz="2800" dirty="0">
                <a:solidFill>
                  <a:schemeClr val="tx1"/>
                </a:solidFill>
              </a:rPr>
              <a:t>ile belirlenir. </a:t>
            </a:r>
            <a:endParaRPr lang="tr-TR" sz="2800" dirty="0" smtClean="0">
              <a:solidFill>
                <a:schemeClr val="tx1"/>
              </a:solidFill>
            </a:endParaRPr>
          </a:p>
          <a:p>
            <a:pPr>
              <a:spcAft>
                <a:spcPts val="1200"/>
              </a:spcAft>
            </a:pPr>
            <a:r>
              <a:rPr lang="tr-TR" sz="2800" dirty="0" smtClean="0">
                <a:solidFill>
                  <a:schemeClr val="tx1"/>
                </a:solidFill>
              </a:rPr>
              <a:t>Büyüme izlenirken elde </a:t>
            </a:r>
            <a:r>
              <a:rPr lang="tr-TR" sz="2800" dirty="0">
                <a:solidFill>
                  <a:schemeClr val="tx1"/>
                </a:solidFill>
              </a:rPr>
              <a:t>edilen </a:t>
            </a:r>
            <a:r>
              <a:rPr lang="tr-TR" sz="2800" dirty="0" err="1">
                <a:solidFill>
                  <a:schemeClr val="tx1"/>
                </a:solidFill>
              </a:rPr>
              <a:t>antropometrik</a:t>
            </a:r>
            <a:r>
              <a:rPr lang="tr-TR" sz="2800" dirty="0">
                <a:solidFill>
                  <a:schemeClr val="tx1"/>
                </a:solidFill>
              </a:rPr>
              <a:t> ölçümler, referans büyüme kartları ya da tabloları ile karşılaştırılır.</a:t>
            </a:r>
          </a:p>
        </p:txBody>
      </p:sp>
      <p:sp>
        <p:nvSpPr>
          <p:cNvPr id="4" name="3 Slayt Numarası Yer Tutucusu"/>
          <p:cNvSpPr>
            <a:spLocks noGrp="1"/>
          </p:cNvSpPr>
          <p:nvPr>
            <p:ph type="sldNum" sz="quarter" idx="12"/>
          </p:nvPr>
        </p:nvSpPr>
        <p:spPr/>
        <p:txBody>
          <a:bodyPr/>
          <a:lstStyle/>
          <a:p>
            <a:fld id="{35042A76-95FF-44A4-9819-FCCD372E1DD5}" type="slidenum">
              <a:rPr lang="tr-TR" smtClean="0"/>
              <a:pPr/>
              <a:t>24</a:t>
            </a:fld>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a:xfrm>
            <a:off x="457200" y="773833"/>
            <a:ext cx="8229600" cy="638944"/>
          </a:xfrm>
        </p:spPr>
        <p:txBody>
          <a:bodyPr/>
          <a:lstStyle/>
          <a:p>
            <a:r>
              <a:rPr lang="tr-TR" dirty="0" smtClean="0"/>
              <a:t>Standart </a:t>
            </a:r>
            <a:r>
              <a:rPr lang="tr-TR" dirty="0" err="1" smtClean="0"/>
              <a:t>Persentil</a:t>
            </a:r>
            <a:r>
              <a:rPr lang="tr-TR" dirty="0" smtClean="0"/>
              <a:t> Eğrileri</a:t>
            </a:r>
            <a:endParaRPr lang="tr-TR" dirty="0"/>
          </a:p>
        </p:txBody>
      </p:sp>
      <p:sp>
        <p:nvSpPr>
          <p:cNvPr id="6" name="Metin Yer Tutucusu 5"/>
          <p:cNvSpPr>
            <a:spLocks noGrp="1"/>
          </p:cNvSpPr>
          <p:nvPr>
            <p:ph type="body" idx="1"/>
          </p:nvPr>
        </p:nvSpPr>
        <p:spPr/>
        <p:txBody>
          <a:bodyPr/>
          <a:lstStyle/>
          <a:p>
            <a:endParaRPr lang="tr-TR"/>
          </a:p>
        </p:txBody>
      </p:sp>
      <p:sp>
        <p:nvSpPr>
          <p:cNvPr id="7" name="İçerik Yer Tutucusu 6"/>
          <p:cNvSpPr>
            <a:spLocks noGrp="1"/>
          </p:cNvSpPr>
          <p:nvPr>
            <p:ph sz="half" idx="2"/>
          </p:nvPr>
        </p:nvSpPr>
        <p:spPr/>
        <p:txBody>
          <a:bodyPr/>
          <a:lstStyle/>
          <a:p>
            <a:endParaRPr lang="tr-TR"/>
          </a:p>
        </p:txBody>
      </p:sp>
      <p:sp>
        <p:nvSpPr>
          <p:cNvPr id="8" name="Metin Yer Tutucusu 7"/>
          <p:cNvSpPr>
            <a:spLocks noGrp="1"/>
          </p:cNvSpPr>
          <p:nvPr>
            <p:ph type="body" sz="quarter" idx="3"/>
          </p:nvPr>
        </p:nvSpPr>
        <p:spPr/>
        <p:txBody>
          <a:bodyPr/>
          <a:lstStyle/>
          <a:p>
            <a:endParaRPr lang="tr-TR"/>
          </a:p>
        </p:txBody>
      </p:sp>
      <p:sp>
        <p:nvSpPr>
          <p:cNvPr id="9" name="İçerik Yer Tutucusu 8"/>
          <p:cNvSpPr>
            <a:spLocks noGrp="1"/>
          </p:cNvSpPr>
          <p:nvPr>
            <p:ph sz="quarter" idx="4"/>
          </p:nvPr>
        </p:nvSpPr>
        <p:spPr/>
        <p:txBody>
          <a:bodyPr/>
          <a:lstStyle/>
          <a:p>
            <a:endParaRPr lang="tr-TR"/>
          </a:p>
        </p:txBody>
      </p:sp>
      <p:sp>
        <p:nvSpPr>
          <p:cNvPr id="4" name="Slayt Numarası Yer Tutucusu 3"/>
          <p:cNvSpPr>
            <a:spLocks noGrp="1"/>
          </p:cNvSpPr>
          <p:nvPr>
            <p:ph type="sldNum" sz="quarter" idx="12"/>
          </p:nvPr>
        </p:nvSpPr>
        <p:spPr/>
        <p:txBody>
          <a:bodyPr/>
          <a:lstStyle/>
          <a:p>
            <a:fld id="{9F66007C-D8D4-4BD8-9F38-C52A9F7EDD22}" type="slidenum">
              <a:rPr lang="tr-TR" altLang="tr-TR" smtClean="0"/>
              <a:pPr/>
              <a:t>25</a:t>
            </a:fld>
            <a:endParaRPr lang="tr-TR" altLang="tr-TR"/>
          </a:p>
        </p:txBody>
      </p:sp>
      <p:pic>
        <p:nvPicPr>
          <p:cNvPr id="4098" name="Picture 2" descr="C:\Users\meliha.babayigit\Desktop\2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556791"/>
            <a:ext cx="3888432" cy="4608513"/>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meliha.babayigit\Desktop\11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4008" y="1556791"/>
            <a:ext cx="4032448" cy="4608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09993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412776"/>
            <a:ext cx="8435280" cy="5256584"/>
          </a:xfrm>
        </p:spPr>
        <p:txBody>
          <a:bodyPr/>
          <a:lstStyle/>
          <a:p>
            <a:pPr>
              <a:spcAft>
                <a:spcPts val="600"/>
              </a:spcAft>
            </a:pPr>
            <a:r>
              <a:rPr lang="tr-TR" sz="2800" dirty="0">
                <a:solidFill>
                  <a:schemeClr val="tx1"/>
                </a:solidFill>
              </a:rPr>
              <a:t>D</a:t>
            </a:r>
            <a:r>
              <a:rPr lang="tr-TR" sz="2800" dirty="0" smtClean="0">
                <a:solidFill>
                  <a:schemeClr val="tx1"/>
                </a:solidFill>
              </a:rPr>
              <a:t>aha </a:t>
            </a:r>
            <a:r>
              <a:rPr lang="tr-TR" sz="2800" dirty="0">
                <a:solidFill>
                  <a:schemeClr val="tx1"/>
                </a:solidFill>
              </a:rPr>
              <a:t>önce </a:t>
            </a:r>
            <a:r>
              <a:rPr lang="tr-TR" sz="2800" dirty="0" smtClean="0">
                <a:solidFill>
                  <a:schemeClr val="tx1"/>
                </a:solidFill>
              </a:rPr>
              <a:t>kayıt </a:t>
            </a:r>
            <a:r>
              <a:rPr lang="tr-TR" sz="2800" dirty="0">
                <a:solidFill>
                  <a:schemeClr val="tx1"/>
                </a:solidFill>
              </a:rPr>
              <a:t>edilmiş büyüme eğrisinden önemli sapmalar </a:t>
            </a:r>
            <a:r>
              <a:rPr lang="tr-TR" sz="2800" dirty="0" smtClean="0">
                <a:solidFill>
                  <a:schemeClr val="tx1"/>
                </a:solidFill>
              </a:rPr>
              <a:t>araştırılır</a:t>
            </a:r>
          </a:p>
          <a:p>
            <a:pPr>
              <a:spcAft>
                <a:spcPts val="600"/>
              </a:spcAft>
            </a:pPr>
            <a:r>
              <a:rPr lang="tr-TR" sz="2800" dirty="0" smtClean="0">
                <a:solidFill>
                  <a:schemeClr val="tx1"/>
                </a:solidFill>
              </a:rPr>
              <a:t>Bebek/çocuklar </a:t>
            </a:r>
            <a:r>
              <a:rPr lang="tr-TR" sz="2800" dirty="0">
                <a:solidFill>
                  <a:schemeClr val="tx1"/>
                </a:solidFill>
              </a:rPr>
              <a:t>çoğunlukla genetik olarak belirlenmiş </a:t>
            </a:r>
            <a:r>
              <a:rPr lang="tr-TR" sz="2800" dirty="0" err="1">
                <a:solidFill>
                  <a:schemeClr val="tx1"/>
                </a:solidFill>
              </a:rPr>
              <a:t>persentili</a:t>
            </a:r>
            <a:r>
              <a:rPr lang="tr-TR" sz="2800" dirty="0">
                <a:solidFill>
                  <a:schemeClr val="tx1"/>
                </a:solidFill>
              </a:rPr>
              <a:t> takip ederek </a:t>
            </a:r>
            <a:r>
              <a:rPr lang="tr-TR" sz="2800" dirty="0" smtClean="0">
                <a:solidFill>
                  <a:schemeClr val="tx1"/>
                </a:solidFill>
              </a:rPr>
              <a:t>büyürler</a:t>
            </a:r>
          </a:p>
          <a:p>
            <a:pPr>
              <a:spcAft>
                <a:spcPts val="600"/>
              </a:spcAft>
            </a:pPr>
            <a:r>
              <a:rPr lang="tr-TR" sz="2800" dirty="0" smtClean="0">
                <a:solidFill>
                  <a:schemeClr val="tx1"/>
                </a:solidFill>
              </a:rPr>
              <a:t>Doğru ve düzenli işaretlenmiş </a:t>
            </a:r>
            <a:r>
              <a:rPr lang="tr-TR" sz="2800" dirty="0">
                <a:solidFill>
                  <a:schemeClr val="tx1"/>
                </a:solidFill>
              </a:rPr>
              <a:t>bir büyüme eğrisi, büyüme süreci hakkında iyi fikir </a:t>
            </a:r>
            <a:r>
              <a:rPr lang="tr-TR" sz="2800" dirty="0" smtClean="0">
                <a:solidFill>
                  <a:schemeClr val="tx1"/>
                </a:solidFill>
              </a:rPr>
              <a:t>verir</a:t>
            </a:r>
          </a:p>
          <a:p>
            <a:pPr>
              <a:spcAft>
                <a:spcPts val="600"/>
              </a:spcAft>
            </a:pPr>
            <a:r>
              <a:rPr lang="tr-TR" sz="2800" dirty="0" smtClean="0">
                <a:solidFill>
                  <a:schemeClr val="tx1"/>
                </a:solidFill>
              </a:rPr>
              <a:t>Çocuğun </a:t>
            </a:r>
            <a:r>
              <a:rPr lang="tr-TR" sz="2800" dirty="0">
                <a:solidFill>
                  <a:schemeClr val="tx1"/>
                </a:solidFill>
              </a:rPr>
              <a:t>herhangi bir zaman dilimi içinde bulunduğu </a:t>
            </a:r>
            <a:r>
              <a:rPr lang="tr-TR" sz="2800" dirty="0" err="1">
                <a:solidFill>
                  <a:schemeClr val="tx1"/>
                </a:solidFill>
              </a:rPr>
              <a:t>persentili</a:t>
            </a:r>
            <a:r>
              <a:rPr lang="tr-TR" sz="2800" dirty="0">
                <a:solidFill>
                  <a:schemeClr val="tx1"/>
                </a:solidFill>
              </a:rPr>
              <a:t> koruması </a:t>
            </a:r>
            <a:r>
              <a:rPr lang="tr-TR" sz="2800" dirty="0" smtClean="0">
                <a:solidFill>
                  <a:schemeClr val="tx1"/>
                </a:solidFill>
              </a:rPr>
              <a:t>beklenir</a:t>
            </a:r>
          </a:p>
          <a:p>
            <a:pPr>
              <a:spcAft>
                <a:spcPts val="600"/>
              </a:spcAft>
            </a:pPr>
            <a:r>
              <a:rPr lang="tr-TR" sz="2800" dirty="0">
                <a:solidFill>
                  <a:schemeClr val="tx1"/>
                </a:solidFill>
              </a:rPr>
              <a:t>T</a:t>
            </a:r>
            <a:r>
              <a:rPr lang="tr-TR" sz="2800" dirty="0" smtClean="0">
                <a:solidFill>
                  <a:schemeClr val="tx1"/>
                </a:solidFill>
              </a:rPr>
              <a:t>üm </a:t>
            </a:r>
            <a:r>
              <a:rPr lang="tr-TR" sz="2800" dirty="0">
                <a:solidFill>
                  <a:schemeClr val="tx1"/>
                </a:solidFill>
              </a:rPr>
              <a:t>bebeklerin takip etmesi gereken tek bir ‘doğru’ yoktur</a:t>
            </a:r>
          </a:p>
        </p:txBody>
      </p:sp>
      <p:sp>
        <p:nvSpPr>
          <p:cNvPr id="4" name="Slayt Numarası Yer Tutucusu 3"/>
          <p:cNvSpPr>
            <a:spLocks noGrp="1"/>
          </p:cNvSpPr>
          <p:nvPr>
            <p:ph type="sldNum" sz="quarter" idx="12"/>
          </p:nvPr>
        </p:nvSpPr>
        <p:spPr>
          <a:xfrm>
            <a:off x="6804248" y="6165304"/>
            <a:ext cx="2133600" cy="365125"/>
          </a:xfrm>
        </p:spPr>
        <p:txBody>
          <a:bodyPr/>
          <a:lstStyle/>
          <a:p>
            <a:pPr algn="r"/>
            <a:fld id="{9F66007C-D8D4-4BD8-9F38-C52A9F7EDD22}" type="slidenum">
              <a:rPr lang="tr-TR" altLang="tr-TR" sz="2400" smtClean="0"/>
              <a:pPr algn="r"/>
              <a:t>26</a:t>
            </a:fld>
            <a:endParaRPr lang="tr-TR" altLang="tr-TR" sz="2400" dirty="0"/>
          </a:p>
        </p:txBody>
      </p:sp>
      <p:sp>
        <p:nvSpPr>
          <p:cNvPr id="5" name="1 Başlık"/>
          <p:cNvSpPr>
            <a:spLocks noGrp="1"/>
          </p:cNvSpPr>
          <p:nvPr>
            <p:ph type="title"/>
          </p:nvPr>
        </p:nvSpPr>
        <p:spPr>
          <a:xfrm>
            <a:off x="611560" y="548679"/>
            <a:ext cx="8229600" cy="648073"/>
          </a:xfrm>
        </p:spPr>
        <p:txBody>
          <a:bodyPr/>
          <a:lstStyle/>
          <a:p>
            <a:r>
              <a:rPr lang="tr-TR" sz="3600" dirty="0"/>
              <a:t>Büyümenin </a:t>
            </a:r>
            <a:r>
              <a:rPr lang="tr-TR" sz="3600" dirty="0" smtClean="0"/>
              <a:t>izlenmesi - II</a:t>
            </a:r>
            <a:endParaRPr lang="tr-TR" sz="3600" dirty="0"/>
          </a:p>
        </p:txBody>
      </p:sp>
    </p:spTree>
    <p:extLst>
      <p:ext uri="{BB962C8B-B14F-4D97-AF65-F5344CB8AC3E}">
        <p14:creationId xmlns:p14="http://schemas.microsoft.com/office/powerpoint/2010/main" xmlns="" val="722776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73832"/>
            <a:ext cx="8229600" cy="638944"/>
          </a:xfrm>
        </p:spPr>
        <p:txBody>
          <a:bodyPr/>
          <a:lstStyle/>
          <a:p>
            <a:r>
              <a:rPr lang="tr-TR" sz="3600" dirty="0"/>
              <a:t>Büyümenin izlenmesi - </a:t>
            </a:r>
            <a:r>
              <a:rPr lang="tr-TR" sz="3600" dirty="0" smtClean="0"/>
              <a:t>III</a:t>
            </a:r>
            <a:endParaRPr lang="tr-TR" sz="3600" dirty="0"/>
          </a:p>
        </p:txBody>
      </p:sp>
      <p:sp>
        <p:nvSpPr>
          <p:cNvPr id="3" name="İçerik Yer Tutucusu 2"/>
          <p:cNvSpPr>
            <a:spLocks noGrp="1"/>
          </p:cNvSpPr>
          <p:nvPr>
            <p:ph idx="1"/>
          </p:nvPr>
        </p:nvSpPr>
        <p:spPr>
          <a:xfrm>
            <a:off x="457200" y="1628800"/>
            <a:ext cx="8229600" cy="4680520"/>
          </a:xfrm>
        </p:spPr>
        <p:txBody>
          <a:bodyPr/>
          <a:lstStyle/>
          <a:p>
            <a:pPr marL="0" indent="0">
              <a:spcAft>
                <a:spcPts val="1200"/>
              </a:spcAft>
              <a:buNone/>
            </a:pPr>
            <a:r>
              <a:rPr lang="tr-TR" sz="2800" b="1" dirty="0"/>
              <a:t>Eğer </a:t>
            </a:r>
            <a:r>
              <a:rPr lang="tr-TR" sz="2800" b="1" dirty="0" smtClean="0"/>
              <a:t>bebek</a:t>
            </a:r>
            <a:r>
              <a:rPr lang="tr-TR" sz="2800" b="1" dirty="0"/>
              <a:t>;</a:t>
            </a:r>
            <a:endParaRPr lang="tr-TR" sz="2800" b="1" dirty="0" smtClean="0"/>
          </a:p>
          <a:p>
            <a:pPr lvl="1">
              <a:spcAft>
                <a:spcPts val="1200"/>
              </a:spcAft>
            </a:pPr>
            <a:r>
              <a:rPr lang="tr-TR" sz="2400" dirty="0">
                <a:solidFill>
                  <a:schemeClr val="tx1"/>
                </a:solidFill>
              </a:rPr>
              <a:t>İ</a:t>
            </a:r>
            <a:r>
              <a:rPr lang="tr-TR" sz="2400" dirty="0" smtClean="0">
                <a:solidFill>
                  <a:schemeClr val="tx1"/>
                </a:solidFill>
              </a:rPr>
              <a:t>zlem </a:t>
            </a:r>
            <a:r>
              <a:rPr lang="tr-TR" sz="2400" dirty="0">
                <a:solidFill>
                  <a:schemeClr val="tx1"/>
                </a:solidFill>
              </a:rPr>
              <a:t>süresi içinde kilo kaybı veya ardışık iki kontrolde kilo alamama </a:t>
            </a:r>
            <a:endParaRPr lang="tr-TR" sz="2400" dirty="0" smtClean="0">
              <a:solidFill>
                <a:schemeClr val="tx1"/>
              </a:solidFill>
            </a:endParaRPr>
          </a:p>
          <a:p>
            <a:pPr lvl="1">
              <a:spcAft>
                <a:spcPts val="1200"/>
              </a:spcAft>
            </a:pPr>
            <a:r>
              <a:rPr lang="tr-TR" sz="2400" dirty="0">
                <a:solidFill>
                  <a:schemeClr val="tx1"/>
                </a:solidFill>
              </a:rPr>
              <a:t>Y</a:t>
            </a:r>
            <a:r>
              <a:rPr lang="tr-TR" sz="2400" dirty="0" smtClean="0">
                <a:solidFill>
                  <a:schemeClr val="tx1"/>
                </a:solidFill>
              </a:rPr>
              <a:t>a </a:t>
            </a:r>
            <a:r>
              <a:rPr lang="tr-TR" sz="2400" dirty="0">
                <a:solidFill>
                  <a:schemeClr val="tx1"/>
                </a:solidFill>
              </a:rPr>
              <a:t>da düşük kilo alım </a:t>
            </a:r>
            <a:r>
              <a:rPr lang="tr-TR" sz="2400" dirty="0" smtClean="0">
                <a:solidFill>
                  <a:schemeClr val="tx1"/>
                </a:solidFill>
              </a:rPr>
              <a:t>hızı, 0-3 </a:t>
            </a:r>
            <a:r>
              <a:rPr lang="tr-TR" sz="2400" dirty="0">
                <a:solidFill>
                  <a:schemeClr val="tx1"/>
                </a:solidFill>
              </a:rPr>
              <a:t>aylıkta günde 20 gr.’</a:t>
            </a:r>
            <a:r>
              <a:rPr lang="tr-TR" sz="2400" dirty="0" err="1">
                <a:solidFill>
                  <a:schemeClr val="tx1"/>
                </a:solidFill>
              </a:rPr>
              <a:t>ın</a:t>
            </a:r>
            <a:r>
              <a:rPr lang="tr-TR" sz="2400" dirty="0">
                <a:solidFill>
                  <a:schemeClr val="tx1"/>
                </a:solidFill>
              </a:rPr>
              <a:t> altında, 3-6 aylıkta günde 9 gr.’</a:t>
            </a:r>
            <a:r>
              <a:rPr lang="tr-TR" sz="2400" dirty="0" err="1">
                <a:solidFill>
                  <a:schemeClr val="tx1"/>
                </a:solidFill>
              </a:rPr>
              <a:t>ın</a:t>
            </a:r>
            <a:r>
              <a:rPr lang="tr-TR" sz="2400" dirty="0">
                <a:solidFill>
                  <a:schemeClr val="tx1"/>
                </a:solidFill>
              </a:rPr>
              <a:t> </a:t>
            </a:r>
            <a:r>
              <a:rPr lang="tr-TR" sz="2400" dirty="0" smtClean="0">
                <a:solidFill>
                  <a:schemeClr val="tx1"/>
                </a:solidFill>
              </a:rPr>
              <a:t>altında</a:t>
            </a:r>
          </a:p>
          <a:p>
            <a:pPr marL="0" indent="0">
              <a:spcAft>
                <a:spcPts val="1200"/>
              </a:spcAft>
              <a:buNone/>
            </a:pPr>
            <a:r>
              <a:rPr lang="tr-TR" sz="2800" dirty="0" smtClean="0">
                <a:solidFill>
                  <a:schemeClr val="tx1"/>
                </a:solidFill>
              </a:rPr>
              <a:t>gösteriyorsa</a:t>
            </a:r>
            <a:r>
              <a:rPr lang="tr-TR" sz="2800" dirty="0">
                <a:solidFill>
                  <a:schemeClr val="tx1"/>
                </a:solidFill>
              </a:rPr>
              <a:t>, “büyüme yetersizliği” </a:t>
            </a:r>
            <a:r>
              <a:rPr lang="tr-TR" sz="2800" dirty="0" smtClean="0">
                <a:solidFill>
                  <a:schemeClr val="tx1"/>
                </a:solidFill>
              </a:rPr>
              <a:t>vardır.</a:t>
            </a:r>
          </a:p>
          <a:p>
            <a:pPr>
              <a:spcAft>
                <a:spcPts val="1200"/>
              </a:spcAft>
            </a:pPr>
            <a:r>
              <a:rPr lang="tr-TR" sz="2800" dirty="0" smtClean="0">
                <a:solidFill>
                  <a:schemeClr val="tx1"/>
                </a:solidFill>
              </a:rPr>
              <a:t>Kilo </a:t>
            </a:r>
            <a:r>
              <a:rPr lang="tr-TR" sz="2800" dirty="0">
                <a:solidFill>
                  <a:schemeClr val="tx1"/>
                </a:solidFill>
              </a:rPr>
              <a:t>alma problemleri başlamadan </a:t>
            </a:r>
            <a:r>
              <a:rPr lang="tr-TR" sz="2800" dirty="0" smtClean="0">
                <a:solidFill>
                  <a:schemeClr val="tx1"/>
                </a:solidFill>
              </a:rPr>
              <a:t>önce </a:t>
            </a:r>
            <a:r>
              <a:rPr lang="tr-TR" sz="2800" dirty="0">
                <a:solidFill>
                  <a:schemeClr val="tx1"/>
                </a:solidFill>
              </a:rPr>
              <a:t>emzirme değerlemesi </a:t>
            </a:r>
            <a:r>
              <a:rPr lang="tr-TR" sz="2800" dirty="0" smtClean="0">
                <a:solidFill>
                  <a:schemeClr val="tx1"/>
                </a:solidFill>
              </a:rPr>
              <a:t>yapılmalıdır</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9F66007C-D8D4-4BD8-9F38-C52A9F7EDD22}" type="slidenum">
              <a:rPr lang="tr-TR" altLang="tr-TR" smtClean="0"/>
              <a:pPr/>
              <a:t>27</a:t>
            </a:fld>
            <a:endParaRPr lang="tr-TR" altLang="tr-TR"/>
          </a:p>
        </p:txBody>
      </p:sp>
    </p:spTree>
    <p:extLst>
      <p:ext uri="{BB962C8B-B14F-4D97-AF65-F5344CB8AC3E}">
        <p14:creationId xmlns:p14="http://schemas.microsoft.com/office/powerpoint/2010/main" xmlns="" val="3493413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a:xfrm>
            <a:off x="611560" y="894116"/>
            <a:ext cx="7772400" cy="1440161"/>
          </a:xfrm>
        </p:spPr>
        <p:txBody>
          <a:bodyPr>
            <a:normAutofit/>
          </a:bodyPr>
          <a:lstStyle/>
          <a:p>
            <a:pPr algn="ctr"/>
            <a:r>
              <a:rPr lang="en-US" sz="3600" dirty="0"/>
              <a:t>3. </a:t>
            </a:r>
            <a:r>
              <a:rPr lang="tr-TR" sz="3600" dirty="0"/>
              <a:t>SÜT ALIMINI VE ÜRETİMİNİ ARTTIRMAK</a:t>
            </a:r>
          </a:p>
        </p:txBody>
      </p:sp>
      <p:sp>
        <p:nvSpPr>
          <p:cNvPr id="2" name="Slayt Numarası Yer Tutucusu 1"/>
          <p:cNvSpPr>
            <a:spLocks noGrp="1"/>
          </p:cNvSpPr>
          <p:nvPr>
            <p:ph type="sldNum" sz="quarter" idx="12"/>
          </p:nvPr>
        </p:nvSpPr>
        <p:spPr/>
        <p:txBody>
          <a:bodyPr/>
          <a:lstStyle/>
          <a:p>
            <a:fld id="{35042A76-95FF-44A4-9819-FCCD372E1DD5}" type="slidenum">
              <a:rPr lang="tr-TR" smtClean="0"/>
              <a:pPr/>
              <a:t>28</a:t>
            </a:fld>
            <a:endParaRPr lang="tr-TR"/>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555776" y="2345570"/>
            <a:ext cx="4158108" cy="41581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591373"/>
          </a:xfrm>
        </p:spPr>
        <p:txBody>
          <a:bodyPr>
            <a:noAutofit/>
          </a:bodyPr>
          <a:lstStyle/>
          <a:p>
            <a:r>
              <a:rPr lang="tr-TR" sz="3600" b="1" dirty="0"/>
              <a:t>Anneye Yaklaşım</a:t>
            </a:r>
          </a:p>
        </p:txBody>
      </p:sp>
      <p:sp>
        <p:nvSpPr>
          <p:cNvPr id="3" name="2 İçerik Yer Tutucusu"/>
          <p:cNvSpPr>
            <a:spLocks noGrp="1"/>
          </p:cNvSpPr>
          <p:nvPr>
            <p:ph idx="1"/>
          </p:nvPr>
        </p:nvSpPr>
        <p:spPr>
          <a:xfrm>
            <a:off x="611560" y="1484784"/>
            <a:ext cx="8075240" cy="5112569"/>
          </a:xfrm>
        </p:spPr>
        <p:txBody>
          <a:bodyPr>
            <a:noAutofit/>
          </a:bodyPr>
          <a:lstStyle/>
          <a:p>
            <a:pPr>
              <a:spcAft>
                <a:spcPts val="600"/>
              </a:spcAft>
            </a:pPr>
            <a:r>
              <a:rPr lang="tr-TR" sz="2800" dirty="0">
                <a:solidFill>
                  <a:schemeClr val="tx1"/>
                </a:solidFill>
              </a:rPr>
              <a:t>Anneyi dinleyin ve konuyla ilgili sorular sorun</a:t>
            </a:r>
          </a:p>
          <a:p>
            <a:pPr>
              <a:spcAft>
                <a:spcPts val="600"/>
              </a:spcAft>
            </a:pPr>
            <a:r>
              <a:rPr lang="tr-TR" sz="2800" dirty="0">
                <a:solidFill>
                  <a:schemeClr val="tx1"/>
                </a:solidFill>
              </a:rPr>
              <a:t>Bebeği </a:t>
            </a:r>
            <a:r>
              <a:rPr lang="tr-TR" sz="2800" dirty="0" smtClean="0">
                <a:solidFill>
                  <a:schemeClr val="tx1"/>
                </a:solidFill>
              </a:rPr>
              <a:t>değerlendirin, büyüme </a:t>
            </a:r>
            <a:r>
              <a:rPr lang="tr-TR" sz="2800" dirty="0">
                <a:solidFill>
                  <a:schemeClr val="tx1"/>
                </a:solidFill>
              </a:rPr>
              <a:t>çizelgesine bakın</a:t>
            </a:r>
          </a:p>
          <a:p>
            <a:pPr>
              <a:spcAft>
                <a:spcPts val="600"/>
              </a:spcAft>
            </a:pPr>
            <a:r>
              <a:rPr lang="tr-TR" sz="2800" dirty="0">
                <a:solidFill>
                  <a:schemeClr val="tx1"/>
                </a:solidFill>
              </a:rPr>
              <a:t>Emzirme değerlendirmesi yapın</a:t>
            </a:r>
          </a:p>
          <a:p>
            <a:pPr>
              <a:spcAft>
                <a:spcPts val="600"/>
              </a:spcAft>
            </a:pPr>
            <a:r>
              <a:rPr lang="tr-TR" sz="2800" dirty="0">
                <a:solidFill>
                  <a:schemeClr val="tx1"/>
                </a:solidFill>
              </a:rPr>
              <a:t>Anneye bulgularınızı </a:t>
            </a:r>
            <a:r>
              <a:rPr lang="tr-TR" sz="2800" dirty="0" smtClean="0">
                <a:solidFill>
                  <a:schemeClr val="tx1"/>
                </a:solidFill>
              </a:rPr>
              <a:t>anlatın (olumlu sözcükler ile yargılamadan)</a:t>
            </a:r>
            <a:endParaRPr lang="tr-TR" sz="2800" dirty="0">
              <a:solidFill>
                <a:schemeClr val="tx1"/>
              </a:solidFill>
            </a:endParaRPr>
          </a:p>
          <a:p>
            <a:pPr>
              <a:spcAft>
                <a:spcPts val="600"/>
              </a:spcAft>
            </a:pPr>
            <a:r>
              <a:rPr lang="tr-TR" sz="2800" dirty="0" smtClean="0">
                <a:solidFill>
                  <a:schemeClr val="tx1"/>
                </a:solidFill>
              </a:rPr>
              <a:t>Uygun </a:t>
            </a:r>
            <a:r>
              <a:rPr lang="tr-TR" sz="2800" dirty="0">
                <a:solidFill>
                  <a:schemeClr val="tx1"/>
                </a:solidFill>
              </a:rPr>
              <a:t>dille konuya ilişkin bilgi verin</a:t>
            </a:r>
          </a:p>
          <a:p>
            <a:pPr>
              <a:spcAft>
                <a:spcPts val="600"/>
              </a:spcAft>
            </a:pPr>
            <a:r>
              <a:rPr lang="tr-TR" sz="2800" dirty="0" smtClean="0">
                <a:solidFill>
                  <a:schemeClr val="tx1"/>
                </a:solidFill>
              </a:rPr>
              <a:t>Önerilerde </a:t>
            </a:r>
            <a:r>
              <a:rPr lang="tr-TR" sz="2800" dirty="0">
                <a:solidFill>
                  <a:schemeClr val="tx1"/>
                </a:solidFill>
              </a:rPr>
              <a:t>bulunun (</a:t>
            </a:r>
            <a:r>
              <a:rPr lang="tr-TR" sz="2800" dirty="0" smtClean="0">
                <a:solidFill>
                  <a:schemeClr val="tx1"/>
                </a:solidFill>
              </a:rPr>
              <a:t>anne </a:t>
            </a:r>
            <a:r>
              <a:rPr lang="tr-TR" sz="2800" dirty="0">
                <a:solidFill>
                  <a:schemeClr val="tx1"/>
                </a:solidFill>
              </a:rPr>
              <a:t>için uygunluğunu </a:t>
            </a:r>
            <a:r>
              <a:rPr lang="tr-TR" sz="2800" dirty="0" smtClean="0">
                <a:solidFill>
                  <a:schemeClr val="tx1"/>
                </a:solidFill>
              </a:rPr>
              <a:t>sorun)</a:t>
            </a:r>
            <a:endParaRPr lang="tr-TR" sz="2800" dirty="0">
              <a:solidFill>
                <a:schemeClr val="tx1"/>
              </a:solidFill>
            </a:endParaRPr>
          </a:p>
          <a:p>
            <a:pPr>
              <a:spcAft>
                <a:spcPts val="600"/>
              </a:spcAft>
            </a:pPr>
            <a:r>
              <a:rPr lang="tr-TR" sz="2800" dirty="0">
                <a:solidFill>
                  <a:schemeClr val="tx1"/>
                </a:solidFill>
              </a:rPr>
              <a:t>Annenin özgüvenini geliştirin</a:t>
            </a:r>
          </a:p>
          <a:p>
            <a:pPr>
              <a:spcAft>
                <a:spcPts val="600"/>
              </a:spcAft>
            </a:pPr>
            <a:r>
              <a:rPr lang="tr-TR" sz="2800" dirty="0" smtClean="0">
                <a:solidFill>
                  <a:schemeClr val="tx1"/>
                </a:solidFill>
              </a:rPr>
              <a:t>Destek </a:t>
            </a:r>
            <a:r>
              <a:rPr lang="tr-TR" sz="2800" dirty="0">
                <a:solidFill>
                  <a:schemeClr val="tx1"/>
                </a:solidFill>
              </a:rPr>
              <a:t>bulmasına yardım edin</a:t>
            </a:r>
          </a:p>
        </p:txBody>
      </p:sp>
      <p:sp>
        <p:nvSpPr>
          <p:cNvPr id="4" name="Slayt Numarası Yer Tutucusu 3"/>
          <p:cNvSpPr>
            <a:spLocks noGrp="1"/>
          </p:cNvSpPr>
          <p:nvPr>
            <p:ph type="sldNum" sz="quarter" idx="12"/>
          </p:nvPr>
        </p:nvSpPr>
        <p:spPr>
          <a:xfrm>
            <a:off x="7956376" y="6237312"/>
            <a:ext cx="945976" cy="360040"/>
          </a:xfrm>
        </p:spPr>
        <p:txBody>
          <a:bodyPr/>
          <a:lstStyle/>
          <a:p>
            <a:pPr algn="r"/>
            <a:fld id="{35042A76-95FF-44A4-9819-FCCD372E1DD5}" type="slidenum">
              <a:rPr lang="tr-TR" sz="2400" smtClean="0"/>
              <a:pPr algn="r"/>
              <a:t>29</a:t>
            </a:fld>
            <a:endParaRPr lang="tr-T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2420888"/>
            <a:ext cx="5400600" cy="2794992"/>
          </a:xfrm>
        </p:spPr>
        <p:txBody>
          <a:bodyPr>
            <a:normAutofit/>
          </a:bodyPr>
          <a:lstStyle/>
          <a:p>
            <a:pPr algn="ctr"/>
            <a:r>
              <a:rPr lang="tr-TR" b="1" dirty="0" smtClean="0"/>
              <a:t>1. “</a:t>
            </a:r>
            <a:r>
              <a:rPr lang="tr-TR" cap="none" dirty="0" smtClean="0"/>
              <a:t>YETERSİZ</a:t>
            </a:r>
            <a:r>
              <a:rPr lang="tr-TR" b="1" cap="none" dirty="0" smtClean="0"/>
              <a:t> </a:t>
            </a:r>
            <a:r>
              <a:rPr lang="tr-TR" b="1" dirty="0" smtClean="0"/>
              <a:t>SÜT” İLE İLGİLİ OLUŞAN KAYGILAR</a:t>
            </a:r>
            <a:endParaRPr lang="tr-TR" dirty="0"/>
          </a:p>
        </p:txBody>
      </p:sp>
      <p:sp>
        <p:nvSpPr>
          <p:cNvPr id="3" name="Slayt Numarası Yer Tutucusu 2"/>
          <p:cNvSpPr>
            <a:spLocks noGrp="1"/>
          </p:cNvSpPr>
          <p:nvPr>
            <p:ph type="sldNum" sz="quarter" idx="12"/>
          </p:nvPr>
        </p:nvSpPr>
        <p:spPr/>
        <p:txBody>
          <a:bodyPr/>
          <a:lstStyle/>
          <a:p>
            <a:fld id="{35042A76-95FF-44A4-9819-FCCD372E1DD5}" type="slidenum">
              <a:rPr lang="tr-TR" smtClean="0"/>
              <a:pPr/>
              <a:t>3</a:t>
            </a:fld>
            <a:endParaRPr lang="tr-TR"/>
          </a:p>
        </p:txBody>
      </p:sp>
      <p:pic>
        <p:nvPicPr>
          <p:cNvPr id="7" name="Resim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80112" y="1556792"/>
            <a:ext cx="3252928" cy="406616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92696"/>
            <a:ext cx="8229600" cy="638944"/>
          </a:xfrm>
        </p:spPr>
        <p:txBody>
          <a:bodyPr>
            <a:noAutofit/>
          </a:bodyPr>
          <a:lstStyle/>
          <a:p>
            <a:r>
              <a:rPr lang="tr-TR" sz="3600" b="1" dirty="0"/>
              <a:t>Süt alımının ve üretiminin arttırılması</a:t>
            </a:r>
          </a:p>
        </p:txBody>
      </p:sp>
      <p:sp>
        <p:nvSpPr>
          <p:cNvPr id="3" name="2 İçerik Yer Tutucusu"/>
          <p:cNvSpPr>
            <a:spLocks noGrp="1"/>
          </p:cNvSpPr>
          <p:nvPr>
            <p:ph idx="1"/>
          </p:nvPr>
        </p:nvSpPr>
        <p:spPr>
          <a:xfrm>
            <a:off x="251520" y="1484784"/>
            <a:ext cx="8496944" cy="4968552"/>
          </a:xfrm>
        </p:spPr>
        <p:txBody>
          <a:bodyPr>
            <a:normAutofit fontScale="85000" lnSpcReduction="10000"/>
          </a:bodyPr>
          <a:lstStyle/>
          <a:p>
            <a:r>
              <a:rPr lang="tr-TR" u="sng" dirty="0">
                <a:solidFill>
                  <a:schemeClr val="tx1"/>
                </a:solidFill>
              </a:rPr>
              <a:t>Yetersiz süt alımının nedenini belirleyip çözmeye çalışın</a:t>
            </a:r>
          </a:p>
          <a:p>
            <a:pPr lvl="1"/>
            <a:r>
              <a:rPr lang="tr-TR" dirty="0">
                <a:solidFill>
                  <a:schemeClr val="tx1"/>
                </a:solidFill>
              </a:rPr>
              <a:t>Bebeğin memeye doğru yerleşmesi için anneye eğitim ve destek sağlayın</a:t>
            </a:r>
          </a:p>
          <a:p>
            <a:pPr lvl="1"/>
            <a:r>
              <a:rPr lang="tr-TR" dirty="0">
                <a:solidFill>
                  <a:schemeClr val="tx1"/>
                </a:solidFill>
              </a:rPr>
              <a:t>Annenin bebeği daha sık beslemesinin yollarını bulmaya çalışın</a:t>
            </a:r>
          </a:p>
          <a:p>
            <a:r>
              <a:rPr lang="tr-TR" u="sng" dirty="0">
                <a:solidFill>
                  <a:schemeClr val="tx1"/>
                </a:solidFill>
              </a:rPr>
              <a:t>Beslenmeyle ilgili ipuçlarını anneye öğretin,</a:t>
            </a:r>
          </a:p>
          <a:p>
            <a:pPr lvl="1"/>
            <a:r>
              <a:rPr lang="tr-TR" dirty="0">
                <a:solidFill>
                  <a:schemeClr val="tx1"/>
                </a:solidFill>
              </a:rPr>
              <a:t>Bir memeden diğerine geçiş için saat yerine daha gerçekçi ölçütler kullanmış olur</a:t>
            </a:r>
          </a:p>
          <a:p>
            <a:r>
              <a:rPr lang="tr-TR" dirty="0">
                <a:solidFill>
                  <a:schemeClr val="tx1"/>
                </a:solidFill>
              </a:rPr>
              <a:t>Tensel temas ve bebeği yakınlarda tutmayı teşvik edin</a:t>
            </a:r>
          </a:p>
          <a:p>
            <a:r>
              <a:rPr lang="tr-TR" dirty="0">
                <a:solidFill>
                  <a:schemeClr val="tx1"/>
                </a:solidFill>
              </a:rPr>
              <a:t>Emzik ve plastik meme ucu gibi uygulamaları engelleyin</a:t>
            </a:r>
          </a:p>
          <a:p>
            <a:r>
              <a:rPr lang="tr-TR" dirty="0">
                <a:solidFill>
                  <a:schemeClr val="tx1"/>
                </a:solidFill>
              </a:rPr>
              <a:t>Bebek huzursuzsa rahatlatmak için memeye tutmayı önerin</a:t>
            </a:r>
          </a:p>
        </p:txBody>
      </p:sp>
      <p:sp>
        <p:nvSpPr>
          <p:cNvPr id="4" name="Slayt Numarası Yer Tutucusu 3"/>
          <p:cNvSpPr>
            <a:spLocks noGrp="1"/>
          </p:cNvSpPr>
          <p:nvPr>
            <p:ph type="sldNum" sz="quarter" idx="12"/>
          </p:nvPr>
        </p:nvSpPr>
        <p:spPr>
          <a:xfrm>
            <a:off x="8244408" y="6237312"/>
            <a:ext cx="755576" cy="360040"/>
          </a:xfrm>
        </p:spPr>
        <p:txBody>
          <a:bodyPr/>
          <a:lstStyle/>
          <a:p>
            <a:pPr algn="r"/>
            <a:fld id="{35042A76-95FF-44A4-9819-FCCD372E1DD5}" type="slidenum">
              <a:rPr lang="tr-TR" sz="2400" smtClean="0"/>
              <a:pPr algn="r"/>
              <a:t>30</a:t>
            </a:fld>
            <a:endParaRPr lang="tr-T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3832"/>
            <a:ext cx="8229600" cy="710952"/>
          </a:xfrm>
        </p:spPr>
        <p:txBody>
          <a:bodyPr>
            <a:noAutofit/>
          </a:bodyPr>
          <a:lstStyle/>
          <a:p>
            <a:r>
              <a:rPr lang="tr-TR" sz="3600" b="1" dirty="0" smtClean="0"/>
              <a:t>Süt </a:t>
            </a:r>
            <a:r>
              <a:rPr lang="tr-TR" sz="3600" b="1" dirty="0"/>
              <a:t>alımının ve üretiminin </a:t>
            </a:r>
            <a:r>
              <a:rPr lang="tr-TR" sz="3600" b="1" dirty="0" smtClean="0"/>
              <a:t>arttırılması - II</a:t>
            </a:r>
            <a:endParaRPr lang="tr-TR" sz="3600" dirty="0"/>
          </a:p>
        </p:txBody>
      </p:sp>
      <p:sp>
        <p:nvSpPr>
          <p:cNvPr id="3" name="2 İçerik Yer Tutucusu"/>
          <p:cNvSpPr>
            <a:spLocks noGrp="1"/>
          </p:cNvSpPr>
          <p:nvPr>
            <p:ph idx="1"/>
          </p:nvPr>
        </p:nvSpPr>
        <p:spPr>
          <a:xfrm>
            <a:off x="457200" y="2060848"/>
            <a:ext cx="8229600" cy="4065315"/>
          </a:xfrm>
        </p:spPr>
        <p:txBody>
          <a:bodyPr/>
          <a:lstStyle/>
          <a:p>
            <a:r>
              <a:rPr lang="tr-TR" dirty="0">
                <a:solidFill>
                  <a:schemeClr val="tx1"/>
                </a:solidFill>
              </a:rPr>
              <a:t>Yapay besin </a:t>
            </a:r>
            <a:r>
              <a:rPr lang="tr-TR" dirty="0" smtClean="0">
                <a:solidFill>
                  <a:schemeClr val="tx1"/>
                </a:solidFill>
              </a:rPr>
              <a:t>kullanımının azaltılmasını ve önlenmesini sağlayın,</a:t>
            </a:r>
            <a:endParaRPr lang="tr-TR" dirty="0">
              <a:solidFill>
                <a:schemeClr val="tx1"/>
              </a:solidFill>
            </a:endParaRPr>
          </a:p>
          <a:p>
            <a:pPr lvl="1"/>
            <a:r>
              <a:rPr lang="tr-TR" dirty="0" smtClean="0">
                <a:solidFill>
                  <a:schemeClr val="tx1"/>
                </a:solidFill>
              </a:rPr>
              <a:t>Süt </a:t>
            </a:r>
            <a:r>
              <a:rPr lang="tr-TR" dirty="0">
                <a:solidFill>
                  <a:schemeClr val="tx1"/>
                </a:solidFill>
              </a:rPr>
              <a:t>üretimi çok azsa, üretim artıncaya kadar bir destek gerekebilir.</a:t>
            </a:r>
          </a:p>
          <a:p>
            <a:pPr lvl="1"/>
            <a:r>
              <a:rPr lang="tr-TR" dirty="0">
                <a:solidFill>
                  <a:schemeClr val="tx1"/>
                </a:solidFill>
              </a:rPr>
              <a:t>Ancak emme ritmini bozmamak için verilecek destek besin biberonla verilmemelidir</a:t>
            </a:r>
            <a:r>
              <a:rPr lang="tr-TR" dirty="0" smtClean="0">
                <a:solidFill>
                  <a:schemeClr val="tx1"/>
                </a:solidFill>
              </a:rPr>
              <a:t>.</a:t>
            </a:r>
            <a:endParaRPr lang="tr-TR" dirty="0">
              <a:solidFill>
                <a:schemeClr val="tx1"/>
              </a:solidFill>
            </a:endParaRPr>
          </a:p>
        </p:txBody>
      </p:sp>
      <p:sp>
        <p:nvSpPr>
          <p:cNvPr id="4" name="3 Slayt Numarası Yer Tutucusu"/>
          <p:cNvSpPr>
            <a:spLocks noGrp="1"/>
          </p:cNvSpPr>
          <p:nvPr>
            <p:ph type="sldNum" sz="quarter" idx="12"/>
          </p:nvPr>
        </p:nvSpPr>
        <p:spPr/>
        <p:txBody>
          <a:bodyPr/>
          <a:lstStyle/>
          <a:p>
            <a:fld id="{35042A76-95FF-44A4-9819-FCCD372E1DD5}" type="slidenum">
              <a:rPr lang="tr-TR" smtClean="0"/>
              <a:pPr/>
              <a:t>31</a:t>
            </a:fld>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3832"/>
            <a:ext cx="8229600" cy="782960"/>
          </a:xfrm>
        </p:spPr>
        <p:txBody>
          <a:bodyPr/>
          <a:lstStyle/>
          <a:p>
            <a:r>
              <a:rPr lang="tr-TR" sz="3600" b="1" dirty="0"/>
              <a:t>Süt üretiminin arttırılması</a:t>
            </a:r>
          </a:p>
        </p:txBody>
      </p:sp>
      <p:sp>
        <p:nvSpPr>
          <p:cNvPr id="3" name="2 İçerik Yer Tutucusu"/>
          <p:cNvSpPr>
            <a:spLocks noGrp="1"/>
          </p:cNvSpPr>
          <p:nvPr>
            <p:ph idx="1"/>
          </p:nvPr>
        </p:nvSpPr>
        <p:spPr>
          <a:xfrm>
            <a:off x="251520" y="1700808"/>
            <a:ext cx="8435280" cy="4752528"/>
          </a:xfrm>
        </p:spPr>
        <p:txBody>
          <a:bodyPr>
            <a:normAutofit/>
          </a:bodyPr>
          <a:lstStyle/>
          <a:p>
            <a:r>
              <a:rPr lang="tr-TR" sz="2800" dirty="0">
                <a:solidFill>
                  <a:schemeClr val="tx1"/>
                </a:solidFill>
              </a:rPr>
              <a:t>Süt üretimini arttırmak için memelerin </a:t>
            </a:r>
            <a:r>
              <a:rPr lang="tr-TR" sz="2800" dirty="0" smtClean="0">
                <a:solidFill>
                  <a:schemeClr val="tx1"/>
                </a:solidFill>
              </a:rPr>
              <a:t>uyarılması ve sütün </a:t>
            </a:r>
            <a:r>
              <a:rPr lang="tr-TR" sz="2800" dirty="0">
                <a:solidFill>
                  <a:schemeClr val="tx1"/>
                </a:solidFill>
              </a:rPr>
              <a:t>memeden sık sık boşaltılması </a:t>
            </a:r>
            <a:r>
              <a:rPr lang="tr-TR" sz="2800" dirty="0" smtClean="0">
                <a:solidFill>
                  <a:schemeClr val="tx1"/>
                </a:solidFill>
              </a:rPr>
              <a:t>gereklidir</a:t>
            </a:r>
          </a:p>
          <a:p>
            <a:endParaRPr lang="tr-TR" sz="2800" dirty="0" smtClean="0">
              <a:solidFill>
                <a:schemeClr val="tx1"/>
              </a:solidFill>
            </a:endParaRPr>
          </a:p>
          <a:p>
            <a:r>
              <a:rPr lang="tr-TR" sz="2800" dirty="0" smtClean="0">
                <a:solidFill>
                  <a:schemeClr val="tx1"/>
                </a:solidFill>
              </a:rPr>
              <a:t>Önceki tavsiyeler </a:t>
            </a:r>
            <a:r>
              <a:rPr lang="tr-TR" sz="2800" dirty="0">
                <a:solidFill>
                  <a:schemeClr val="tx1"/>
                </a:solidFill>
              </a:rPr>
              <a:t>süt üretimini artıracaktır, çünkü süt memeden sık sık boşaltılmış olacaktır. </a:t>
            </a:r>
          </a:p>
        </p:txBody>
      </p:sp>
      <p:sp>
        <p:nvSpPr>
          <p:cNvPr id="4" name="Slayt Numarası Yer Tutucusu 3"/>
          <p:cNvSpPr>
            <a:spLocks noGrp="1"/>
          </p:cNvSpPr>
          <p:nvPr>
            <p:ph type="sldNum" sz="quarter" idx="12"/>
          </p:nvPr>
        </p:nvSpPr>
        <p:spPr/>
        <p:txBody>
          <a:bodyPr/>
          <a:lstStyle/>
          <a:p>
            <a:fld id="{35042A76-95FF-44A4-9819-FCCD372E1DD5}" type="slidenum">
              <a:rPr lang="tr-TR" smtClean="0"/>
              <a:pPr/>
              <a:t>32</a:t>
            </a:fld>
            <a:endParaRPr lang="tr-TR"/>
          </a:p>
        </p:txBody>
      </p:sp>
      <p:pic>
        <p:nvPicPr>
          <p:cNvPr id="5122" name="Picture 2" descr="C:\Users\meliha.babayigit\Desktop\zorunlu-okul-sutu.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1720" y="4347381"/>
            <a:ext cx="4972050" cy="22833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773832"/>
            <a:ext cx="8435280" cy="638944"/>
          </a:xfrm>
        </p:spPr>
        <p:txBody>
          <a:bodyPr/>
          <a:lstStyle/>
          <a:p>
            <a:r>
              <a:rPr lang="tr-TR" sz="3600" dirty="0"/>
              <a:t>Diğer önlemlere ek olarak yapılabilecekler</a:t>
            </a:r>
          </a:p>
        </p:txBody>
      </p:sp>
      <p:sp>
        <p:nvSpPr>
          <p:cNvPr id="3" name="İçerik Yer Tutucusu 2"/>
          <p:cNvSpPr>
            <a:spLocks noGrp="1"/>
          </p:cNvSpPr>
          <p:nvPr>
            <p:ph idx="1"/>
          </p:nvPr>
        </p:nvSpPr>
        <p:spPr>
          <a:xfrm>
            <a:off x="395536" y="1772816"/>
            <a:ext cx="8291264" cy="4608512"/>
          </a:xfrm>
        </p:spPr>
        <p:txBody>
          <a:bodyPr/>
          <a:lstStyle/>
          <a:p>
            <a:pPr>
              <a:spcAft>
                <a:spcPts val="1200"/>
              </a:spcAft>
            </a:pPr>
            <a:r>
              <a:rPr lang="tr-TR" sz="2800" dirty="0">
                <a:solidFill>
                  <a:schemeClr val="tx1"/>
                </a:solidFill>
              </a:rPr>
              <a:t>Süt akışına yardımcı olmak için emzirme esnasında memeye hafifçe masaj </a:t>
            </a:r>
            <a:r>
              <a:rPr lang="tr-TR" sz="2800" dirty="0" smtClean="0">
                <a:solidFill>
                  <a:schemeClr val="tx1"/>
                </a:solidFill>
              </a:rPr>
              <a:t>yapması</a:t>
            </a:r>
          </a:p>
          <a:p>
            <a:pPr>
              <a:spcAft>
                <a:spcPts val="1200"/>
              </a:spcAft>
            </a:pPr>
            <a:r>
              <a:rPr lang="tr-TR" sz="2800" dirty="0">
                <a:solidFill>
                  <a:schemeClr val="tx1"/>
                </a:solidFill>
              </a:rPr>
              <a:t>Emzirme aralarında sütü sağıp bunu kapla ya da emzirme ekleyicisi ile bebeğe </a:t>
            </a:r>
            <a:r>
              <a:rPr lang="tr-TR" sz="2800" dirty="0" smtClean="0">
                <a:solidFill>
                  <a:schemeClr val="tx1"/>
                </a:solidFill>
              </a:rPr>
              <a:t>vermesi</a:t>
            </a:r>
          </a:p>
          <a:p>
            <a:pPr lvl="1">
              <a:spcAft>
                <a:spcPts val="1200"/>
              </a:spcAft>
            </a:pPr>
            <a:r>
              <a:rPr lang="tr-TR" dirty="0" smtClean="0">
                <a:solidFill>
                  <a:schemeClr val="tx1"/>
                </a:solidFill>
              </a:rPr>
              <a:t>Bebeğin </a:t>
            </a:r>
            <a:r>
              <a:rPr lang="tr-TR" dirty="0">
                <a:solidFill>
                  <a:schemeClr val="tx1"/>
                </a:solidFill>
              </a:rPr>
              <a:t>emmesi  zayıf ya da emmeye isteksizse özellikle </a:t>
            </a:r>
            <a:r>
              <a:rPr lang="tr-TR" dirty="0" smtClean="0">
                <a:solidFill>
                  <a:schemeClr val="tx1"/>
                </a:solidFill>
              </a:rPr>
              <a:t>önemlidir</a:t>
            </a:r>
          </a:p>
          <a:p>
            <a:pPr>
              <a:spcAft>
                <a:spcPts val="1200"/>
              </a:spcAft>
            </a:pPr>
            <a:r>
              <a:rPr lang="tr-TR" sz="2800" dirty="0" smtClean="0">
                <a:solidFill>
                  <a:schemeClr val="tx1"/>
                </a:solidFill>
              </a:rPr>
              <a:t>Annenin dinlenebilmesi için aileyle bebeğin </a:t>
            </a:r>
            <a:r>
              <a:rPr lang="tr-TR" sz="2800" dirty="0">
                <a:solidFill>
                  <a:schemeClr val="tx1"/>
                </a:solidFill>
              </a:rPr>
              <a:t>bakımını nasıl </a:t>
            </a:r>
            <a:r>
              <a:rPr lang="tr-TR" sz="2800" dirty="0" smtClean="0">
                <a:solidFill>
                  <a:schemeClr val="tx1"/>
                </a:solidFill>
              </a:rPr>
              <a:t>sağlayabileceklerini konuşması</a:t>
            </a:r>
            <a:endParaRPr lang="tr-TR" sz="2800" dirty="0">
              <a:solidFill>
                <a:schemeClr val="tx1"/>
              </a:solidFill>
            </a:endParaRPr>
          </a:p>
          <a:p>
            <a:pPr>
              <a:spcAft>
                <a:spcPts val="1200"/>
              </a:spcAft>
            </a:pPr>
            <a:endParaRPr lang="tr-TR" sz="2800" dirty="0">
              <a:solidFill>
                <a:schemeClr val="tx1"/>
              </a:solidFill>
            </a:endParaRPr>
          </a:p>
          <a:p>
            <a:pPr>
              <a:spcAft>
                <a:spcPts val="1200"/>
              </a:spcAft>
            </a:pPr>
            <a:endParaRPr lang="tr-TR" sz="2800" dirty="0">
              <a:solidFill>
                <a:schemeClr val="tx1"/>
              </a:solidFill>
            </a:endParaRPr>
          </a:p>
        </p:txBody>
      </p:sp>
      <p:sp>
        <p:nvSpPr>
          <p:cNvPr id="4" name="Slayt Numarası Yer Tutucusu 3"/>
          <p:cNvSpPr>
            <a:spLocks noGrp="1"/>
          </p:cNvSpPr>
          <p:nvPr>
            <p:ph type="sldNum" sz="quarter" idx="12"/>
          </p:nvPr>
        </p:nvSpPr>
        <p:spPr>
          <a:xfrm>
            <a:off x="8028384" y="6165304"/>
            <a:ext cx="837456" cy="432048"/>
          </a:xfrm>
        </p:spPr>
        <p:txBody>
          <a:bodyPr/>
          <a:lstStyle/>
          <a:p>
            <a:pPr algn="r"/>
            <a:fld id="{9F66007C-D8D4-4BD8-9F38-C52A9F7EDD22}" type="slidenum">
              <a:rPr lang="tr-TR" altLang="tr-TR" sz="2400" smtClean="0"/>
              <a:pPr algn="r"/>
              <a:t>33</a:t>
            </a:fld>
            <a:endParaRPr lang="tr-TR" altLang="tr-TR" sz="2400" dirty="0"/>
          </a:p>
        </p:txBody>
      </p:sp>
    </p:spTree>
    <p:extLst>
      <p:ext uri="{BB962C8B-B14F-4D97-AF65-F5344CB8AC3E}">
        <p14:creationId xmlns:p14="http://schemas.microsoft.com/office/powerpoint/2010/main" xmlns="" val="299892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79512" y="773832"/>
            <a:ext cx="8640960" cy="782960"/>
          </a:xfrm>
        </p:spPr>
        <p:txBody>
          <a:bodyPr>
            <a:noAutofit/>
          </a:bodyPr>
          <a:lstStyle/>
          <a:p>
            <a:r>
              <a:rPr lang="tr-TR" sz="3600" dirty="0"/>
              <a:t>Diğer önlemlere ek olarak </a:t>
            </a:r>
            <a:r>
              <a:rPr lang="tr-TR" sz="3600" dirty="0" smtClean="0"/>
              <a:t>yapılabilecekler - II</a:t>
            </a:r>
            <a:endParaRPr lang="tr-TR" sz="3600" dirty="0"/>
          </a:p>
        </p:txBody>
      </p:sp>
      <p:sp>
        <p:nvSpPr>
          <p:cNvPr id="3" name="2 İçerik Yer Tutucusu"/>
          <p:cNvSpPr>
            <a:spLocks noGrp="1"/>
          </p:cNvSpPr>
          <p:nvPr>
            <p:ph sz="half" idx="1"/>
          </p:nvPr>
        </p:nvSpPr>
        <p:spPr>
          <a:xfrm>
            <a:off x="457200" y="1772816"/>
            <a:ext cx="7931224" cy="2304255"/>
          </a:xfrm>
        </p:spPr>
        <p:txBody>
          <a:bodyPr>
            <a:normAutofit/>
          </a:bodyPr>
          <a:lstStyle/>
          <a:p>
            <a:pPr>
              <a:spcAft>
                <a:spcPts val="1200"/>
              </a:spcAft>
              <a:buFont typeface="Arial" pitchFamily="34" charset="0"/>
              <a:buChar char="•"/>
            </a:pPr>
            <a:r>
              <a:rPr lang="tr-TR" dirty="0" smtClean="0">
                <a:solidFill>
                  <a:schemeClr val="tx1"/>
                </a:solidFill>
              </a:rPr>
              <a:t>Sakıncalı </a:t>
            </a:r>
            <a:r>
              <a:rPr lang="tr-TR" dirty="0">
                <a:solidFill>
                  <a:schemeClr val="tx1"/>
                </a:solidFill>
              </a:rPr>
              <a:t>değilse, süt üretimini arttırdığına inanılan yiyecek, içecek ya da yerel bitkileri </a:t>
            </a:r>
            <a:r>
              <a:rPr lang="tr-TR" dirty="0" smtClean="0">
                <a:solidFill>
                  <a:schemeClr val="tx1"/>
                </a:solidFill>
              </a:rPr>
              <a:t>kullanabilir.</a:t>
            </a:r>
            <a:endParaRPr lang="tr-TR" dirty="0">
              <a:solidFill>
                <a:schemeClr val="tx1"/>
              </a:solidFill>
            </a:endParaRPr>
          </a:p>
          <a:p>
            <a:pPr lvl="1">
              <a:spcAft>
                <a:spcPts val="1200"/>
              </a:spcAft>
              <a:buFont typeface="Arial" pitchFamily="34" charset="0"/>
              <a:buChar char="•"/>
            </a:pPr>
            <a:r>
              <a:rPr lang="tr-TR" sz="2800" dirty="0" smtClean="0">
                <a:solidFill>
                  <a:schemeClr val="tx1"/>
                </a:solidFill>
              </a:rPr>
              <a:t>Bunlar </a:t>
            </a:r>
            <a:r>
              <a:rPr lang="tr-TR" sz="2800" dirty="0">
                <a:solidFill>
                  <a:schemeClr val="tx1"/>
                </a:solidFill>
              </a:rPr>
              <a:t>annenin güvenini arttırabilir ya da beslenmesini </a:t>
            </a:r>
            <a:r>
              <a:rPr lang="tr-TR" sz="2800" dirty="0" smtClean="0">
                <a:solidFill>
                  <a:schemeClr val="tx1"/>
                </a:solidFill>
              </a:rPr>
              <a:t>destekleyebilir</a:t>
            </a:r>
          </a:p>
        </p:txBody>
      </p:sp>
      <p:sp>
        <p:nvSpPr>
          <p:cNvPr id="5" name="İçerik Yer Tutucusu 4"/>
          <p:cNvSpPr>
            <a:spLocks noGrp="1"/>
          </p:cNvSpPr>
          <p:nvPr>
            <p:ph sz="half" idx="2"/>
          </p:nvPr>
        </p:nvSpPr>
        <p:spPr>
          <a:xfrm>
            <a:off x="971600" y="4221088"/>
            <a:ext cx="7128792" cy="2016224"/>
          </a:xfrm>
        </p:spPr>
        <p:style>
          <a:lnRef idx="1">
            <a:schemeClr val="accent6"/>
          </a:lnRef>
          <a:fillRef idx="2">
            <a:schemeClr val="accent6"/>
          </a:fillRef>
          <a:effectRef idx="1">
            <a:schemeClr val="accent6"/>
          </a:effectRef>
          <a:fontRef idx="minor">
            <a:schemeClr val="dk1"/>
          </a:fontRef>
        </p:style>
        <p:txBody>
          <a:bodyPr/>
          <a:lstStyle/>
          <a:p>
            <a:pPr marL="0" indent="0" algn="ctr">
              <a:lnSpc>
                <a:spcPct val="150000"/>
              </a:lnSpc>
              <a:buNone/>
            </a:pPr>
            <a:r>
              <a:rPr lang="tr-TR" dirty="0"/>
              <a:t>Süt üretimini arttırmak için özel besin ya da ilaçların kullanımı doğru pozisyonla sık sık emzirmenin  yerini </a:t>
            </a:r>
            <a:r>
              <a:rPr lang="tr-TR" dirty="0" smtClean="0"/>
              <a:t>almaz</a:t>
            </a:r>
            <a:endParaRPr lang="tr-TR" dirty="0"/>
          </a:p>
        </p:txBody>
      </p:sp>
      <p:sp>
        <p:nvSpPr>
          <p:cNvPr id="4" name="3 Slayt Numarası Yer Tutucusu"/>
          <p:cNvSpPr>
            <a:spLocks noGrp="1"/>
          </p:cNvSpPr>
          <p:nvPr>
            <p:ph type="sldNum" sz="quarter" idx="12"/>
          </p:nvPr>
        </p:nvSpPr>
        <p:spPr>
          <a:xfrm>
            <a:off x="6804248" y="6165304"/>
            <a:ext cx="2133600" cy="365125"/>
          </a:xfrm>
        </p:spPr>
        <p:txBody>
          <a:bodyPr/>
          <a:lstStyle/>
          <a:p>
            <a:pPr algn="r"/>
            <a:fld id="{35042A76-95FF-44A4-9819-FCCD372E1DD5}" type="slidenum">
              <a:rPr lang="tr-TR" sz="2400" smtClean="0"/>
              <a:pPr algn="r"/>
              <a:t>34</a:t>
            </a:fld>
            <a:endParaRPr lang="tr-TR"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73832"/>
            <a:ext cx="8229600" cy="638944"/>
          </a:xfrm>
        </p:spPr>
        <p:txBody>
          <a:bodyPr/>
          <a:lstStyle/>
          <a:p>
            <a:r>
              <a:rPr lang="tr-TR" sz="3600" b="1" dirty="0" smtClean="0"/>
              <a:t>İzlem </a:t>
            </a:r>
            <a:r>
              <a:rPr lang="tr-TR" sz="3600" b="1" dirty="0"/>
              <a:t>S</a:t>
            </a:r>
            <a:r>
              <a:rPr lang="tr-TR" sz="3600" b="1" dirty="0" smtClean="0"/>
              <a:t>ıklığı </a:t>
            </a:r>
            <a:r>
              <a:rPr lang="tr-TR" sz="3600" b="1" dirty="0"/>
              <a:t>ve </a:t>
            </a:r>
            <a:r>
              <a:rPr lang="tr-TR" sz="3600" b="1" dirty="0" smtClean="0"/>
              <a:t>Süresi</a:t>
            </a:r>
            <a:endParaRPr lang="tr-TR" sz="3600" b="1" dirty="0"/>
          </a:p>
        </p:txBody>
      </p:sp>
      <p:sp>
        <p:nvSpPr>
          <p:cNvPr id="3" name="2 İçerik Yer Tutucusu"/>
          <p:cNvSpPr>
            <a:spLocks noGrp="1"/>
          </p:cNvSpPr>
          <p:nvPr>
            <p:ph idx="1"/>
          </p:nvPr>
        </p:nvSpPr>
        <p:spPr>
          <a:xfrm>
            <a:off x="611560" y="2060848"/>
            <a:ext cx="7848872" cy="4065315"/>
          </a:xfrm>
        </p:spPr>
        <p:txBody>
          <a:bodyPr>
            <a:normAutofit/>
          </a:bodyPr>
          <a:lstStyle/>
          <a:p>
            <a:pPr>
              <a:spcAft>
                <a:spcPts val="1200"/>
              </a:spcAft>
            </a:pPr>
            <a:r>
              <a:rPr lang="tr-TR" sz="2800" dirty="0">
                <a:solidFill>
                  <a:schemeClr val="tx1"/>
                </a:solidFill>
              </a:rPr>
              <a:t>Bebeğin izlem sıklığı, durumun ciddiyetine göre değişir.</a:t>
            </a:r>
          </a:p>
          <a:p>
            <a:pPr>
              <a:spcAft>
                <a:spcPts val="1200"/>
              </a:spcAft>
            </a:pPr>
            <a:r>
              <a:rPr lang="tr-TR" sz="2800" dirty="0">
                <a:solidFill>
                  <a:schemeClr val="tx1"/>
                </a:solidFill>
              </a:rPr>
              <a:t>Sütün yettiğinden emin olmak için, yapay besin kesildikten sonra birkaç hafta daha bebeğin izlenmesi devam etmelidir</a:t>
            </a:r>
            <a:r>
              <a:rPr lang="tr-TR" sz="2800" dirty="0" smtClean="0">
                <a:solidFill>
                  <a:schemeClr val="tx1"/>
                </a:solidFill>
              </a:rPr>
              <a:t>.</a:t>
            </a:r>
            <a:endParaRPr lang="tr-TR" sz="2800" dirty="0">
              <a:solidFill>
                <a:schemeClr val="tx1"/>
              </a:solidFill>
            </a:endParaRPr>
          </a:p>
        </p:txBody>
      </p:sp>
      <p:sp>
        <p:nvSpPr>
          <p:cNvPr id="4" name="Slayt Numarası Yer Tutucusu 3"/>
          <p:cNvSpPr>
            <a:spLocks noGrp="1"/>
          </p:cNvSpPr>
          <p:nvPr>
            <p:ph type="sldNum" sz="quarter" idx="12"/>
          </p:nvPr>
        </p:nvSpPr>
        <p:spPr/>
        <p:txBody>
          <a:bodyPr/>
          <a:lstStyle/>
          <a:p>
            <a:fld id="{35042A76-95FF-44A4-9819-FCCD372E1DD5}" type="slidenum">
              <a:rPr lang="tr-TR" smtClean="0"/>
              <a:pPr/>
              <a:t>35</a:t>
            </a:fld>
            <a:endParaRPr lang="tr-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620688"/>
            <a:ext cx="8229600" cy="576064"/>
          </a:xfrm>
        </p:spPr>
        <p:txBody>
          <a:bodyPr/>
          <a:lstStyle/>
          <a:p>
            <a:r>
              <a:rPr lang="tr-TR" sz="3600" dirty="0"/>
              <a:t>İzlemde yapılacaklar</a:t>
            </a:r>
          </a:p>
        </p:txBody>
      </p:sp>
      <p:sp>
        <p:nvSpPr>
          <p:cNvPr id="3" name="2 İçerik Yer Tutucusu"/>
          <p:cNvSpPr>
            <a:spLocks noGrp="1"/>
          </p:cNvSpPr>
          <p:nvPr>
            <p:ph idx="1"/>
          </p:nvPr>
        </p:nvSpPr>
        <p:spPr>
          <a:xfrm>
            <a:off x="323528" y="1412776"/>
            <a:ext cx="7992888" cy="4943574"/>
          </a:xfrm>
        </p:spPr>
        <p:txBody>
          <a:bodyPr>
            <a:noAutofit/>
          </a:bodyPr>
          <a:lstStyle/>
          <a:p>
            <a:pPr algn="just">
              <a:spcAft>
                <a:spcPts val="1200"/>
              </a:spcAft>
            </a:pPr>
            <a:r>
              <a:rPr lang="tr-TR" sz="2800" dirty="0">
                <a:solidFill>
                  <a:schemeClr val="tx1"/>
                </a:solidFill>
              </a:rPr>
              <a:t>İzlem yalnızca bebeği tartmaktan ibaret </a:t>
            </a:r>
            <a:r>
              <a:rPr lang="tr-TR" sz="2800" dirty="0" smtClean="0">
                <a:solidFill>
                  <a:schemeClr val="tx1"/>
                </a:solidFill>
              </a:rPr>
              <a:t>değildir.</a:t>
            </a:r>
          </a:p>
          <a:p>
            <a:pPr algn="just">
              <a:spcAft>
                <a:spcPts val="1200"/>
              </a:spcAft>
            </a:pPr>
            <a:r>
              <a:rPr lang="tr-TR" sz="2800" dirty="0" smtClean="0">
                <a:solidFill>
                  <a:schemeClr val="tx1"/>
                </a:solidFill>
              </a:rPr>
              <a:t>Gelişmeleri </a:t>
            </a:r>
            <a:r>
              <a:rPr lang="tr-TR" sz="2800" dirty="0">
                <a:solidFill>
                  <a:schemeClr val="tx1"/>
                </a:solidFill>
              </a:rPr>
              <a:t>gözlemleyip anneye </a:t>
            </a:r>
            <a:r>
              <a:rPr lang="tr-TR" sz="2800" dirty="0" smtClean="0">
                <a:solidFill>
                  <a:schemeClr val="tx1"/>
                </a:solidFill>
              </a:rPr>
              <a:t>söylemelisiniz,</a:t>
            </a:r>
            <a:endParaRPr lang="tr-TR" sz="2800" dirty="0">
              <a:solidFill>
                <a:schemeClr val="tx1"/>
              </a:solidFill>
            </a:endParaRPr>
          </a:p>
          <a:p>
            <a:pPr lvl="1" algn="just">
              <a:spcAft>
                <a:spcPts val="1200"/>
              </a:spcAft>
            </a:pPr>
            <a:r>
              <a:rPr lang="tr-TR" dirty="0">
                <a:solidFill>
                  <a:schemeClr val="tx1"/>
                </a:solidFill>
              </a:rPr>
              <a:t>Artmış uyanıklık, daha güçlü emme, daha çok işeme ve dışkılama ve memelerdeki dolgunluk ve süt sızması</a:t>
            </a:r>
          </a:p>
          <a:p>
            <a:pPr algn="just">
              <a:spcAft>
                <a:spcPts val="1200"/>
              </a:spcAft>
            </a:pPr>
            <a:r>
              <a:rPr lang="tr-TR" sz="2800" dirty="0" smtClean="0">
                <a:solidFill>
                  <a:schemeClr val="tx1"/>
                </a:solidFill>
              </a:rPr>
              <a:t>İzlemde </a:t>
            </a:r>
            <a:r>
              <a:rPr lang="tr-TR" sz="2800" dirty="0">
                <a:solidFill>
                  <a:schemeClr val="tx1"/>
                </a:solidFill>
              </a:rPr>
              <a:t>anneyle görüşüp değişikliklerin etkisini de öğrenebilirsiniz.</a:t>
            </a:r>
          </a:p>
          <a:p>
            <a:pPr lvl="1" algn="just">
              <a:spcAft>
                <a:spcPts val="1200"/>
              </a:spcAft>
            </a:pPr>
            <a:r>
              <a:rPr lang="tr-TR" dirty="0">
                <a:solidFill>
                  <a:schemeClr val="tx1"/>
                </a:solidFill>
              </a:rPr>
              <a:t>Güvenini tazeleyip, iyi yaptıkları konusunda cesaretini  arttırabilirsiniz</a:t>
            </a:r>
          </a:p>
        </p:txBody>
      </p:sp>
      <p:sp>
        <p:nvSpPr>
          <p:cNvPr id="4" name="3 Slayt Numarası Yer Tutucusu"/>
          <p:cNvSpPr>
            <a:spLocks noGrp="1"/>
          </p:cNvSpPr>
          <p:nvPr>
            <p:ph type="sldNum" sz="quarter" idx="12"/>
          </p:nvPr>
        </p:nvSpPr>
        <p:spPr>
          <a:xfrm>
            <a:off x="8244408" y="6165304"/>
            <a:ext cx="693440" cy="365125"/>
          </a:xfrm>
        </p:spPr>
        <p:txBody>
          <a:bodyPr/>
          <a:lstStyle/>
          <a:p>
            <a:pPr algn="r"/>
            <a:fld id="{35042A76-95FF-44A4-9819-FCCD372E1DD5}" type="slidenum">
              <a:rPr lang="tr-TR" sz="2400" smtClean="0"/>
              <a:pPr algn="r"/>
              <a:t>36</a:t>
            </a:fld>
            <a:endParaRPr lang="tr-T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ctrTitle"/>
          </p:nvPr>
        </p:nvSpPr>
        <p:spPr>
          <a:xfrm>
            <a:off x="395536" y="764704"/>
            <a:ext cx="8424936" cy="1440161"/>
          </a:xfrm>
        </p:spPr>
        <p:txBody>
          <a:bodyPr/>
          <a:lstStyle/>
          <a:p>
            <a:r>
              <a:rPr lang="tr-TR" sz="4000" dirty="0" smtClean="0"/>
              <a:t>4. “YETERSİZ SÜT” DURUMUNDA YAKLAŞIM-OLGU ÇALIŞMASI</a:t>
            </a:r>
            <a:endParaRPr lang="tr-TR" sz="4000" dirty="0"/>
          </a:p>
        </p:txBody>
      </p:sp>
      <p:sp>
        <p:nvSpPr>
          <p:cNvPr id="6" name="Alt Başlık 5"/>
          <p:cNvSpPr>
            <a:spLocks noGrp="1"/>
          </p:cNvSpPr>
          <p:nvPr>
            <p:ph type="subTitle" idx="1"/>
          </p:nvPr>
        </p:nvSpPr>
        <p:spPr>
          <a:xfrm>
            <a:off x="395536" y="2420888"/>
            <a:ext cx="8208912" cy="3672408"/>
          </a:xfrm>
        </p:spPr>
        <p:txBody>
          <a:bodyPr/>
          <a:lstStyle/>
          <a:p>
            <a:pPr algn="just"/>
            <a:r>
              <a:rPr lang="tr-TR" sz="2800" dirty="0" smtClean="0">
                <a:solidFill>
                  <a:srgbClr val="FF0000"/>
                </a:solidFill>
              </a:rPr>
              <a:t>Olgu:</a:t>
            </a:r>
            <a:r>
              <a:rPr lang="tr-TR" sz="2800" dirty="0" smtClean="0">
                <a:solidFill>
                  <a:schemeClr val="tx1"/>
                </a:solidFill>
              </a:rPr>
              <a:t> Çiğdem </a:t>
            </a:r>
            <a:r>
              <a:rPr lang="tr-TR" sz="2800" dirty="0">
                <a:solidFill>
                  <a:schemeClr val="tx1"/>
                </a:solidFill>
              </a:rPr>
              <a:t>Hanım, iki hafta önce hastanede gerçekleşen doğumla sağlıklı bir erkek bebek annesi olmuştu. Bugün kayınvalidesi Şirin Hanım ile birlikte bebeği </a:t>
            </a:r>
            <a:r>
              <a:rPr lang="tr-TR" sz="2800" dirty="0" smtClean="0">
                <a:solidFill>
                  <a:schemeClr val="tx1"/>
                </a:solidFill>
              </a:rPr>
              <a:t>Uğur’u </a:t>
            </a:r>
            <a:r>
              <a:rPr lang="tr-TR" sz="2800" dirty="0">
                <a:solidFill>
                  <a:schemeClr val="tx1"/>
                </a:solidFill>
              </a:rPr>
              <a:t>“sürekli uyuduğu” yakınması ile hastaneye getirmişlerdi. Bütün hafta boyunca da 3 kez kakasını yapmıştı.</a:t>
            </a:r>
          </a:p>
          <a:p>
            <a:pPr algn="just"/>
            <a:r>
              <a:rPr lang="tr-TR" sz="2800" dirty="0">
                <a:solidFill>
                  <a:schemeClr val="tx1"/>
                </a:solidFill>
              </a:rPr>
              <a:t>Ebe Melek Hanım, bebeği </a:t>
            </a:r>
            <a:r>
              <a:rPr lang="tr-TR" sz="2800" dirty="0" smtClean="0">
                <a:solidFill>
                  <a:schemeClr val="tx1"/>
                </a:solidFill>
              </a:rPr>
              <a:t>tarttı </a:t>
            </a:r>
            <a:r>
              <a:rPr lang="tr-TR" sz="2800" dirty="0">
                <a:solidFill>
                  <a:schemeClr val="tx1"/>
                </a:solidFill>
              </a:rPr>
              <a:t>ve doğum kilosuna göre %12 kayıp </a:t>
            </a:r>
            <a:r>
              <a:rPr lang="tr-TR" sz="2800" dirty="0" smtClean="0">
                <a:solidFill>
                  <a:schemeClr val="tx1"/>
                </a:solidFill>
              </a:rPr>
              <a:t>buldu.</a:t>
            </a:r>
            <a:endParaRPr lang="tr-TR" sz="2800" dirty="0">
              <a:solidFill>
                <a:schemeClr val="tx1"/>
              </a:solidFill>
            </a:endParaRPr>
          </a:p>
        </p:txBody>
      </p:sp>
      <p:sp>
        <p:nvSpPr>
          <p:cNvPr id="4" name="Slayt Numarası Yer Tutucusu 3"/>
          <p:cNvSpPr>
            <a:spLocks noGrp="1"/>
          </p:cNvSpPr>
          <p:nvPr>
            <p:ph type="sldNum" sz="quarter" idx="12"/>
          </p:nvPr>
        </p:nvSpPr>
        <p:spPr>
          <a:xfrm>
            <a:off x="8100392" y="6237312"/>
            <a:ext cx="797536" cy="360040"/>
          </a:xfrm>
        </p:spPr>
        <p:txBody>
          <a:bodyPr/>
          <a:lstStyle/>
          <a:p>
            <a:pPr algn="r"/>
            <a:fld id="{9F66007C-D8D4-4BD8-9F38-C52A9F7EDD22}" type="slidenum">
              <a:rPr lang="tr-TR" altLang="tr-TR" sz="2400" smtClean="0"/>
              <a:pPr algn="r"/>
              <a:t>37</a:t>
            </a:fld>
            <a:endParaRPr lang="tr-TR" altLang="tr-TR" sz="2400" dirty="0"/>
          </a:p>
        </p:txBody>
      </p:sp>
    </p:spTree>
    <p:extLst>
      <p:ext uri="{BB962C8B-B14F-4D97-AF65-F5344CB8AC3E}">
        <p14:creationId xmlns:p14="http://schemas.microsoft.com/office/powerpoint/2010/main" xmlns="" val="16418375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052736"/>
            <a:ext cx="8496944" cy="5231606"/>
          </a:xfrm>
        </p:spPr>
        <p:txBody>
          <a:bodyPr>
            <a:noAutofit/>
          </a:bodyPr>
          <a:lstStyle/>
          <a:p>
            <a:pPr marL="0" indent="0" algn="just">
              <a:spcAft>
                <a:spcPts val="1200"/>
              </a:spcAft>
              <a:buNone/>
            </a:pPr>
            <a:r>
              <a:rPr lang="tr-TR" sz="2800" dirty="0" smtClean="0"/>
              <a:t>Ebe Melek Hanım, iyi </a:t>
            </a:r>
            <a:r>
              <a:rPr lang="tr-TR" sz="2800" dirty="0"/>
              <a:t>iletişim becerilerini kullanarak geçen haftayla ilgili bilgileri edinir:</a:t>
            </a:r>
          </a:p>
          <a:p>
            <a:pPr algn="just">
              <a:spcAft>
                <a:spcPts val="1200"/>
              </a:spcAft>
            </a:pPr>
            <a:r>
              <a:rPr lang="tr-TR" sz="2800" dirty="0" smtClean="0">
                <a:solidFill>
                  <a:schemeClr val="tx1"/>
                </a:solidFill>
              </a:rPr>
              <a:t>Çiğdem Hanım ve </a:t>
            </a:r>
            <a:r>
              <a:rPr lang="tr-TR" sz="2800" dirty="0">
                <a:solidFill>
                  <a:schemeClr val="tx1"/>
                </a:solidFill>
              </a:rPr>
              <a:t>bebeği, doğumdan sonra ikinci gün taburcu olmuşlardı.</a:t>
            </a:r>
          </a:p>
          <a:p>
            <a:pPr algn="just">
              <a:spcAft>
                <a:spcPts val="1200"/>
              </a:spcAft>
            </a:pPr>
            <a:r>
              <a:rPr lang="tr-TR" sz="2800" dirty="0" smtClean="0">
                <a:solidFill>
                  <a:schemeClr val="tx1"/>
                </a:solidFill>
              </a:rPr>
              <a:t>Çiğdem Hanıma </a:t>
            </a:r>
            <a:r>
              <a:rPr lang="tr-TR" sz="2800" dirty="0">
                <a:solidFill>
                  <a:schemeClr val="tx1"/>
                </a:solidFill>
              </a:rPr>
              <a:t>doğum sonrası hastanede yatarken emzirmeyle ilgili çok az bilgi verilmişti.</a:t>
            </a:r>
          </a:p>
          <a:p>
            <a:pPr algn="just">
              <a:spcAft>
                <a:spcPts val="1200"/>
              </a:spcAft>
            </a:pPr>
            <a:r>
              <a:rPr lang="tr-TR" sz="2800" dirty="0" smtClean="0">
                <a:solidFill>
                  <a:schemeClr val="tx1"/>
                </a:solidFill>
              </a:rPr>
              <a:t>Çiğdem Hanım bebeğin </a:t>
            </a:r>
            <a:r>
              <a:rPr lang="tr-TR" sz="2800" dirty="0">
                <a:solidFill>
                  <a:schemeClr val="tx1"/>
                </a:solidFill>
              </a:rPr>
              <a:t>emmeyi reddettiğini </a:t>
            </a:r>
            <a:r>
              <a:rPr lang="tr-TR" sz="2800" dirty="0" smtClean="0">
                <a:solidFill>
                  <a:schemeClr val="tx1"/>
                </a:solidFill>
              </a:rPr>
              <a:t>düşünüyor</a:t>
            </a:r>
            <a:endParaRPr lang="tr-TR" sz="2800" dirty="0">
              <a:solidFill>
                <a:schemeClr val="tx1"/>
              </a:solidFill>
            </a:endParaRPr>
          </a:p>
          <a:p>
            <a:pPr algn="just">
              <a:spcAft>
                <a:spcPts val="1200"/>
              </a:spcAft>
            </a:pPr>
            <a:r>
              <a:rPr lang="tr-TR" sz="2800" dirty="0" smtClean="0">
                <a:solidFill>
                  <a:schemeClr val="tx1"/>
                </a:solidFill>
              </a:rPr>
              <a:t>Kayınvalidesi Şirin Hanım bir </a:t>
            </a:r>
            <a:r>
              <a:rPr lang="tr-TR" sz="2800" dirty="0">
                <a:solidFill>
                  <a:schemeClr val="tx1"/>
                </a:solidFill>
              </a:rPr>
              <a:t>gün önce bebeğe günde iki kez birer biberon ballı çay vermeye başlamıştı.</a:t>
            </a:r>
          </a:p>
        </p:txBody>
      </p:sp>
      <p:sp>
        <p:nvSpPr>
          <p:cNvPr id="4" name="Slayt Numarası Yer Tutucusu 3"/>
          <p:cNvSpPr>
            <a:spLocks noGrp="1"/>
          </p:cNvSpPr>
          <p:nvPr>
            <p:ph type="sldNum" sz="quarter" idx="12"/>
          </p:nvPr>
        </p:nvSpPr>
        <p:spPr>
          <a:xfrm>
            <a:off x="8172400" y="6237312"/>
            <a:ext cx="765448" cy="360040"/>
          </a:xfrm>
        </p:spPr>
        <p:txBody>
          <a:bodyPr/>
          <a:lstStyle/>
          <a:p>
            <a:pPr algn="r"/>
            <a:fld id="{35042A76-95FF-44A4-9819-FCCD372E1DD5}" type="slidenum">
              <a:rPr lang="tr-TR" sz="2400" smtClean="0"/>
              <a:pPr algn="r"/>
              <a:t>38</a:t>
            </a:fld>
            <a:endParaRPr lang="tr-TR"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611560" y="701825"/>
            <a:ext cx="7776864" cy="638943"/>
          </a:xfrm>
        </p:spPr>
        <p:txBody>
          <a:bodyPr>
            <a:noAutofit/>
          </a:bodyPr>
          <a:lstStyle/>
          <a:p>
            <a:pPr algn="l"/>
            <a:r>
              <a:rPr lang="tr-TR" sz="2800" dirty="0" smtClean="0">
                <a:solidFill>
                  <a:srgbClr val="002060"/>
                </a:solidFill>
              </a:rPr>
              <a:t>Ebe</a:t>
            </a:r>
            <a:r>
              <a:rPr lang="tr-TR" sz="2800" dirty="0">
                <a:solidFill>
                  <a:srgbClr val="002060"/>
                </a:solidFill>
              </a:rPr>
              <a:t>, Çiğdem Hanım’a şu soruları sorar;</a:t>
            </a:r>
          </a:p>
        </p:txBody>
      </p:sp>
      <p:sp>
        <p:nvSpPr>
          <p:cNvPr id="6" name="5 İçerik Yer Tutucusu"/>
          <p:cNvSpPr>
            <a:spLocks noGrp="1"/>
          </p:cNvSpPr>
          <p:nvPr>
            <p:ph idx="1"/>
          </p:nvPr>
        </p:nvSpPr>
        <p:spPr>
          <a:xfrm>
            <a:off x="179512" y="1268760"/>
            <a:ext cx="8496944" cy="5328592"/>
          </a:xfrm>
        </p:spPr>
        <p:txBody>
          <a:bodyPr>
            <a:noAutofit/>
          </a:bodyPr>
          <a:lstStyle/>
          <a:p>
            <a:pPr algn="just"/>
            <a:r>
              <a:rPr lang="tr-TR" sz="2400" dirty="0">
                <a:solidFill>
                  <a:schemeClr val="tx1"/>
                </a:solidFill>
              </a:rPr>
              <a:t>Doğumdan sonraki ilk iki günden biraz bahseder misiniz?</a:t>
            </a:r>
          </a:p>
          <a:p>
            <a:pPr algn="just"/>
            <a:r>
              <a:rPr lang="tr-TR" sz="2400" dirty="0" smtClean="0">
                <a:solidFill>
                  <a:schemeClr val="tx1"/>
                </a:solidFill>
              </a:rPr>
              <a:t>Bebek </a:t>
            </a:r>
            <a:r>
              <a:rPr lang="tr-TR" sz="2400" dirty="0">
                <a:solidFill>
                  <a:schemeClr val="tx1"/>
                </a:solidFill>
              </a:rPr>
              <a:t>ilk günlerde nasıl beslendi?</a:t>
            </a:r>
          </a:p>
          <a:p>
            <a:pPr algn="just"/>
            <a:r>
              <a:rPr lang="tr-TR" sz="2400" dirty="0">
                <a:solidFill>
                  <a:schemeClr val="tx1"/>
                </a:solidFill>
              </a:rPr>
              <a:t>Bebeğin beslenmesinin nasıl gittiğini düşünüyorsun?</a:t>
            </a:r>
          </a:p>
          <a:p>
            <a:pPr algn="just"/>
            <a:r>
              <a:rPr lang="tr-TR" sz="2400" dirty="0">
                <a:solidFill>
                  <a:schemeClr val="tx1"/>
                </a:solidFill>
              </a:rPr>
              <a:t>Bebek anne sütü dışında bir şeyler alıyor mu</a:t>
            </a:r>
            <a:r>
              <a:rPr lang="tr-TR" sz="2400" dirty="0" smtClean="0">
                <a:solidFill>
                  <a:schemeClr val="tx1"/>
                </a:solidFill>
              </a:rPr>
              <a:t>?</a:t>
            </a:r>
          </a:p>
          <a:p>
            <a:pPr marL="0" indent="0">
              <a:buNone/>
            </a:pPr>
            <a:r>
              <a:rPr lang="tr-TR" sz="2800" dirty="0"/>
              <a:t> </a:t>
            </a:r>
            <a:r>
              <a:rPr lang="tr-TR" sz="2800" dirty="0" smtClean="0"/>
              <a:t>   Aynı </a:t>
            </a:r>
            <a:r>
              <a:rPr lang="tr-TR" sz="2800" dirty="0"/>
              <a:t>zamanda emzirmeyi </a:t>
            </a:r>
            <a:r>
              <a:rPr lang="tr-TR" sz="2800" dirty="0" smtClean="0"/>
              <a:t>gözlemler ve değerlendirir;</a:t>
            </a:r>
          </a:p>
          <a:p>
            <a:pPr lvl="0"/>
            <a:r>
              <a:rPr lang="tr-TR" sz="2400" dirty="0">
                <a:solidFill>
                  <a:schemeClr val="tx1"/>
                </a:solidFill>
              </a:rPr>
              <a:t>Bebeğin gevşek tutulduğunu ve memeye ulaşmak için Uğur’un boynunun büküldüğünü görür.</a:t>
            </a:r>
          </a:p>
          <a:p>
            <a:pPr lvl="0"/>
            <a:r>
              <a:rPr lang="tr-TR" sz="2400" dirty="0">
                <a:solidFill>
                  <a:schemeClr val="tx1"/>
                </a:solidFill>
              </a:rPr>
              <a:t>Uğur meme ucunu ağzına alır ve meme çabucak ağzından kaçmaktadır.</a:t>
            </a:r>
          </a:p>
          <a:p>
            <a:pPr lvl="0"/>
            <a:r>
              <a:rPr lang="tr-TR" sz="2400" dirty="0">
                <a:solidFill>
                  <a:schemeClr val="tx1"/>
                </a:solidFill>
              </a:rPr>
              <a:t>Uğur, meme ağzından kaçınca sinirlenmekte, başını sağa sola çevirmekte, ağlamakta ve memeyi yeniden tutmakta zorlanmaktadır.</a:t>
            </a:r>
          </a:p>
        </p:txBody>
      </p:sp>
      <p:sp>
        <p:nvSpPr>
          <p:cNvPr id="2" name="Slayt Numarası Yer Tutucusu 1"/>
          <p:cNvSpPr>
            <a:spLocks noGrp="1"/>
          </p:cNvSpPr>
          <p:nvPr>
            <p:ph type="sldNum" sz="quarter" idx="12"/>
          </p:nvPr>
        </p:nvSpPr>
        <p:spPr>
          <a:xfrm>
            <a:off x="7956376" y="6237312"/>
            <a:ext cx="909464" cy="360040"/>
          </a:xfrm>
        </p:spPr>
        <p:txBody>
          <a:bodyPr/>
          <a:lstStyle/>
          <a:p>
            <a:pPr algn="r"/>
            <a:fld id="{35042A76-95FF-44A4-9819-FCCD372E1DD5}" type="slidenum">
              <a:rPr lang="tr-TR" sz="2400" smtClean="0"/>
              <a:pPr algn="r"/>
              <a:t>39</a:t>
            </a:fld>
            <a:endParaRPr lang="tr-T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stretch>
            <a:fillRect/>
          </a:stretch>
        </p:blipFill>
        <p:spPr bwMode="auto">
          <a:xfrm>
            <a:off x="5436096" y="3820090"/>
            <a:ext cx="3445792" cy="2702892"/>
          </a:xfrm>
          <a:prstGeom prst="rect">
            <a:avLst/>
          </a:prstGeom>
          <a:noFill/>
          <a:ln w="9525">
            <a:noFill/>
            <a:miter lim="800000"/>
            <a:headEnd/>
            <a:tailEnd/>
          </a:ln>
        </p:spPr>
      </p:pic>
      <p:sp>
        <p:nvSpPr>
          <p:cNvPr id="6" name="5 İçerik Yer Tutucusu"/>
          <p:cNvSpPr>
            <a:spLocks noGrp="1"/>
          </p:cNvSpPr>
          <p:nvPr>
            <p:ph sz="half" idx="2"/>
          </p:nvPr>
        </p:nvSpPr>
        <p:spPr>
          <a:xfrm>
            <a:off x="107504" y="1052736"/>
            <a:ext cx="8928992" cy="2808312"/>
          </a:xfrm>
        </p:spPr>
        <p:txBody>
          <a:bodyPr>
            <a:normAutofit/>
          </a:bodyPr>
          <a:lstStyle/>
          <a:p>
            <a:r>
              <a:rPr lang="tr-TR" sz="2600" dirty="0">
                <a:solidFill>
                  <a:schemeClr val="tx1"/>
                </a:solidFill>
              </a:rPr>
              <a:t>Ayşe, önceki bebeği için sütünün yetersiz olduğunu hissetmiş ve ilk haftalardan itibaren bebeğine formül gıdalar vermişti. </a:t>
            </a:r>
            <a:endParaRPr lang="tr-TR" sz="2600" dirty="0" smtClean="0">
              <a:solidFill>
                <a:schemeClr val="tx1"/>
              </a:solidFill>
            </a:endParaRPr>
          </a:p>
          <a:p>
            <a:r>
              <a:rPr lang="tr-TR" sz="2600" dirty="0" smtClean="0">
                <a:solidFill>
                  <a:schemeClr val="tx1"/>
                </a:solidFill>
              </a:rPr>
              <a:t>Bu </a:t>
            </a:r>
            <a:r>
              <a:rPr lang="tr-TR" sz="2600" dirty="0">
                <a:solidFill>
                  <a:schemeClr val="tx1"/>
                </a:solidFill>
              </a:rPr>
              <a:t>gebeliğinde de bebeğin sadece anne sütüyle beslenmesinin bebek için önemli olduğunu </a:t>
            </a:r>
            <a:r>
              <a:rPr lang="tr-TR" sz="2600" dirty="0" smtClean="0">
                <a:solidFill>
                  <a:schemeClr val="tx1"/>
                </a:solidFill>
              </a:rPr>
              <a:t>duymuştu.</a:t>
            </a:r>
          </a:p>
          <a:p>
            <a:r>
              <a:rPr lang="tr-TR" sz="2600" dirty="0" smtClean="0">
                <a:solidFill>
                  <a:schemeClr val="tx1"/>
                </a:solidFill>
              </a:rPr>
              <a:t>Ayşe</a:t>
            </a:r>
            <a:r>
              <a:rPr lang="tr-TR" sz="2600" dirty="0">
                <a:solidFill>
                  <a:schemeClr val="tx1"/>
                </a:solidFill>
              </a:rPr>
              <a:t>, anne sütünün önemine inanmaktadır, ancak başka hiçbir gıda vermeden anne sütü verebileceğinden emin değildir.</a:t>
            </a:r>
            <a:endParaRPr lang="tr-TR" sz="2600" dirty="0">
              <a:solidFill>
                <a:schemeClr val="tx1"/>
              </a:solidFill>
              <a:effectLst/>
            </a:endParaRPr>
          </a:p>
        </p:txBody>
      </p:sp>
      <p:sp>
        <p:nvSpPr>
          <p:cNvPr id="3" name="Slayt Numarası Yer Tutucusu 2"/>
          <p:cNvSpPr>
            <a:spLocks noGrp="1"/>
          </p:cNvSpPr>
          <p:nvPr>
            <p:ph type="sldNum" sz="quarter" idx="12"/>
          </p:nvPr>
        </p:nvSpPr>
        <p:spPr/>
        <p:txBody>
          <a:bodyPr/>
          <a:lstStyle/>
          <a:p>
            <a:fld id="{35042A76-95FF-44A4-9819-FCCD372E1DD5}"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692696"/>
            <a:ext cx="8229600" cy="576064"/>
          </a:xfrm>
        </p:spPr>
        <p:txBody>
          <a:bodyPr/>
          <a:lstStyle/>
          <a:p>
            <a:r>
              <a:rPr lang="tr-TR" sz="3600" dirty="0"/>
              <a:t>Tartışma soruları </a:t>
            </a:r>
            <a:r>
              <a:rPr lang="tr-TR" sz="3600" dirty="0" smtClean="0"/>
              <a:t>ve </a:t>
            </a:r>
            <a:r>
              <a:rPr lang="tr-TR" sz="3600" dirty="0"/>
              <a:t>olası </a:t>
            </a:r>
            <a:r>
              <a:rPr lang="tr-TR" sz="3600" dirty="0" smtClean="0"/>
              <a:t>yanıtları</a:t>
            </a:r>
            <a:endParaRPr lang="tr-TR" sz="3600" dirty="0"/>
          </a:p>
        </p:txBody>
      </p:sp>
      <p:sp>
        <p:nvSpPr>
          <p:cNvPr id="4" name="3 İçerik Yer Tutucusu"/>
          <p:cNvSpPr>
            <a:spLocks noGrp="1"/>
          </p:cNvSpPr>
          <p:nvPr>
            <p:ph idx="1"/>
          </p:nvPr>
        </p:nvSpPr>
        <p:spPr>
          <a:xfrm>
            <a:off x="323528" y="1412776"/>
            <a:ext cx="8496944" cy="5040560"/>
          </a:xfrm>
        </p:spPr>
        <p:txBody>
          <a:bodyPr>
            <a:noAutofit/>
          </a:bodyPr>
          <a:lstStyle/>
          <a:p>
            <a:pPr marL="0" indent="0" algn="just">
              <a:spcAft>
                <a:spcPts val="600"/>
              </a:spcAft>
              <a:buNone/>
            </a:pPr>
            <a:r>
              <a:rPr lang="tr-TR" sz="2800" dirty="0"/>
              <a:t>Bu durumda kullanabileceğiniz olumlu noktalar </a:t>
            </a:r>
            <a:r>
              <a:rPr lang="tr-TR" sz="2800" dirty="0" smtClean="0"/>
              <a:t>nelerdir?</a:t>
            </a:r>
          </a:p>
          <a:p>
            <a:pPr algn="just">
              <a:spcAft>
                <a:spcPts val="600"/>
              </a:spcAft>
              <a:buFont typeface="Arial" pitchFamily="34" charset="0"/>
              <a:buChar char="•"/>
            </a:pPr>
            <a:r>
              <a:rPr lang="tr-TR" sz="2800" dirty="0" smtClean="0">
                <a:solidFill>
                  <a:schemeClr val="tx1"/>
                </a:solidFill>
              </a:rPr>
              <a:t>Yardım </a:t>
            </a:r>
            <a:r>
              <a:rPr lang="tr-TR" sz="2800" dirty="0">
                <a:solidFill>
                  <a:schemeClr val="tx1"/>
                </a:solidFill>
              </a:rPr>
              <a:t>arıyorlar, kaynana ilgili ve biberon yalnızca bir gün verilmiş</a:t>
            </a:r>
          </a:p>
          <a:p>
            <a:pPr marL="0" indent="0" algn="just">
              <a:spcAft>
                <a:spcPts val="600"/>
              </a:spcAft>
              <a:buNone/>
            </a:pPr>
            <a:r>
              <a:rPr lang="tr-TR" sz="2800" dirty="0"/>
              <a:t>Bu ailenin bilmesi gereken 4</a:t>
            </a:r>
            <a:r>
              <a:rPr lang="tr-TR" sz="2800" dirty="0" smtClean="0"/>
              <a:t> </a:t>
            </a:r>
            <a:r>
              <a:rPr lang="tr-TR" sz="2800" dirty="0"/>
              <a:t>ana konu </a:t>
            </a:r>
            <a:r>
              <a:rPr lang="tr-TR" sz="2800" dirty="0" smtClean="0"/>
              <a:t>nedir?</a:t>
            </a:r>
          </a:p>
          <a:p>
            <a:pPr algn="just">
              <a:spcAft>
                <a:spcPts val="600"/>
              </a:spcAft>
              <a:buFont typeface="Arial" pitchFamily="34" charset="0"/>
              <a:buChar char="•"/>
            </a:pPr>
            <a:r>
              <a:rPr lang="tr-TR" sz="2800" dirty="0" smtClean="0">
                <a:solidFill>
                  <a:schemeClr val="tx1"/>
                </a:solidFill>
              </a:rPr>
              <a:t>Etkili </a:t>
            </a:r>
            <a:r>
              <a:rPr lang="tr-TR" sz="2800" dirty="0">
                <a:solidFill>
                  <a:schemeClr val="tx1"/>
                </a:solidFill>
              </a:rPr>
              <a:t>emzirme için pozisyon ve meme tutuşu </a:t>
            </a:r>
            <a:r>
              <a:rPr lang="tr-TR" sz="2800" dirty="0" smtClean="0">
                <a:solidFill>
                  <a:schemeClr val="tx1"/>
                </a:solidFill>
              </a:rPr>
              <a:t>sağlamak</a:t>
            </a:r>
          </a:p>
          <a:p>
            <a:pPr algn="just">
              <a:spcAft>
                <a:spcPts val="600"/>
              </a:spcAft>
              <a:buFont typeface="Arial" pitchFamily="34" charset="0"/>
              <a:buChar char="•"/>
            </a:pPr>
            <a:r>
              <a:rPr lang="tr-TR" sz="2800" dirty="0" smtClean="0">
                <a:solidFill>
                  <a:schemeClr val="tx1"/>
                </a:solidFill>
              </a:rPr>
              <a:t>Sık </a:t>
            </a:r>
            <a:r>
              <a:rPr lang="tr-TR" sz="2800" dirty="0">
                <a:solidFill>
                  <a:schemeClr val="tx1"/>
                </a:solidFill>
              </a:rPr>
              <a:t>emzirme (bebek her istediğinde), gerekirse bebeği </a:t>
            </a:r>
            <a:r>
              <a:rPr lang="tr-TR" sz="2800" dirty="0" smtClean="0">
                <a:solidFill>
                  <a:schemeClr val="tx1"/>
                </a:solidFill>
              </a:rPr>
              <a:t>uyandırmak</a:t>
            </a:r>
          </a:p>
          <a:p>
            <a:pPr algn="just">
              <a:spcAft>
                <a:spcPts val="600"/>
              </a:spcAft>
              <a:buFont typeface="Arial" pitchFamily="34" charset="0"/>
              <a:buChar char="•"/>
            </a:pPr>
            <a:r>
              <a:rPr lang="tr-TR" sz="2800" dirty="0" smtClean="0">
                <a:solidFill>
                  <a:schemeClr val="tx1"/>
                </a:solidFill>
              </a:rPr>
              <a:t>Biberon ile </a:t>
            </a:r>
            <a:r>
              <a:rPr lang="tr-TR" sz="2800" dirty="0">
                <a:solidFill>
                  <a:schemeClr val="tx1"/>
                </a:solidFill>
              </a:rPr>
              <a:t>su (ya da bitki çayı) verilmesini </a:t>
            </a:r>
            <a:r>
              <a:rPr lang="tr-TR" sz="2800" dirty="0" smtClean="0">
                <a:solidFill>
                  <a:schemeClr val="tx1"/>
                </a:solidFill>
              </a:rPr>
              <a:t>engellemek</a:t>
            </a:r>
          </a:p>
          <a:p>
            <a:pPr algn="just">
              <a:spcAft>
                <a:spcPts val="600"/>
              </a:spcAft>
              <a:buFont typeface="Arial" pitchFamily="34" charset="0"/>
              <a:buChar char="•"/>
            </a:pPr>
            <a:r>
              <a:rPr lang="tr-TR" sz="2800" dirty="0" smtClean="0">
                <a:solidFill>
                  <a:schemeClr val="tx1"/>
                </a:solidFill>
              </a:rPr>
              <a:t>Eğer </a:t>
            </a:r>
            <a:r>
              <a:rPr lang="tr-TR" sz="2800" dirty="0">
                <a:solidFill>
                  <a:schemeClr val="tx1"/>
                </a:solidFill>
              </a:rPr>
              <a:t>gerekiyorsa sütü sağıp kapla </a:t>
            </a:r>
            <a:r>
              <a:rPr lang="tr-TR" sz="2800" dirty="0" smtClean="0">
                <a:solidFill>
                  <a:schemeClr val="tx1"/>
                </a:solidFill>
              </a:rPr>
              <a:t>vermek.</a:t>
            </a:r>
            <a:endParaRPr lang="tr-TR" sz="2800" dirty="0">
              <a:solidFill>
                <a:schemeClr val="tx1"/>
              </a:solidFill>
            </a:endParaRPr>
          </a:p>
        </p:txBody>
      </p:sp>
      <p:sp>
        <p:nvSpPr>
          <p:cNvPr id="2" name="Slayt Numarası Yer Tutucusu 1"/>
          <p:cNvSpPr>
            <a:spLocks noGrp="1"/>
          </p:cNvSpPr>
          <p:nvPr>
            <p:ph type="sldNum" sz="quarter" idx="12"/>
          </p:nvPr>
        </p:nvSpPr>
        <p:spPr>
          <a:xfrm>
            <a:off x="8388424" y="6165305"/>
            <a:ext cx="549424" cy="360040"/>
          </a:xfrm>
        </p:spPr>
        <p:txBody>
          <a:bodyPr/>
          <a:lstStyle/>
          <a:p>
            <a:pPr algn="r"/>
            <a:fld id="{35042A76-95FF-44A4-9819-FCCD372E1DD5}" type="slidenum">
              <a:rPr lang="tr-TR" sz="2400" smtClean="0"/>
              <a:pPr algn="r"/>
              <a:t>40</a:t>
            </a:fld>
            <a:endParaRPr lang="tr-TR"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620688"/>
            <a:ext cx="8229600" cy="566936"/>
          </a:xfrm>
        </p:spPr>
        <p:txBody>
          <a:bodyPr/>
          <a:lstStyle/>
          <a:p>
            <a:r>
              <a:rPr lang="tr-TR" sz="3600" dirty="0"/>
              <a:t>Diğer önemli bilgiler</a:t>
            </a:r>
          </a:p>
        </p:txBody>
      </p:sp>
      <p:sp>
        <p:nvSpPr>
          <p:cNvPr id="3" name="2 İçerik Yer Tutucusu"/>
          <p:cNvSpPr>
            <a:spLocks noGrp="1"/>
          </p:cNvSpPr>
          <p:nvPr>
            <p:ph idx="1"/>
          </p:nvPr>
        </p:nvSpPr>
        <p:spPr>
          <a:xfrm>
            <a:off x="395536" y="1484784"/>
            <a:ext cx="8136904" cy="4896544"/>
          </a:xfrm>
        </p:spPr>
        <p:txBody>
          <a:bodyPr>
            <a:noAutofit/>
          </a:bodyPr>
          <a:lstStyle/>
          <a:p>
            <a:pPr>
              <a:spcBef>
                <a:spcPts val="600"/>
              </a:spcBef>
              <a:spcAft>
                <a:spcPts val="600"/>
              </a:spcAft>
            </a:pPr>
            <a:r>
              <a:rPr lang="tr-TR" sz="2400" dirty="0">
                <a:solidFill>
                  <a:schemeClr val="tx1"/>
                </a:solidFill>
              </a:rPr>
              <a:t>Olanak buldukça tensel temas uygulanmalı (Emzirme kampı) </a:t>
            </a:r>
          </a:p>
          <a:p>
            <a:pPr lvl="1">
              <a:spcBef>
                <a:spcPts val="600"/>
              </a:spcBef>
              <a:spcAft>
                <a:spcPts val="600"/>
              </a:spcAft>
            </a:pPr>
            <a:r>
              <a:rPr lang="tr-TR" sz="2400" dirty="0">
                <a:solidFill>
                  <a:schemeClr val="tx1"/>
                </a:solidFill>
              </a:rPr>
              <a:t>Anne bebek bağlanmasına ve dolayısı ile </a:t>
            </a:r>
            <a:r>
              <a:rPr lang="tr-TR" sz="2400" dirty="0" err="1">
                <a:solidFill>
                  <a:schemeClr val="tx1"/>
                </a:solidFill>
              </a:rPr>
              <a:t>prolaktin</a:t>
            </a:r>
            <a:r>
              <a:rPr lang="tr-TR" sz="2400" dirty="0">
                <a:solidFill>
                  <a:schemeClr val="tx1"/>
                </a:solidFill>
              </a:rPr>
              <a:t>, </a:t>
            </a:r>
            <a:r>
              <a:rPr lang="tr-TR" sz="2400" dirty="0" err="1">
                <a:solidFill>
                  <a:schemeClr val="tx1"/>
                </a:solidFill>
              </a:rPr>
              <a:t>oksitosin</a:t>
            </a:r>
            <a:r>
              <a:rPr lang="tr-TR" sz="2400" dirty="0">
                <a:solidFill>
                  <a:schemeClr val="tx1"/>
                </a:solidFill>
              </a:rPr>
              <a:t> salınımının artmasına olanak sağlar.</a:t>
            </a:r>
          </a:p>
          <a:p>
            <a:pPr>
              <a:spcBef>
                <a:spcPts val="600"/>
              </a:spcBef>
              <a:spcAft>
                <a:spcPts val="600"/>
              </a:spcAft>
            </a:pPr>
            <a:r>
              <a:rPr lang="tr-TR" sz="2400" dirty="0">
                <a:solidFill>
                  <a:schemeClr val="tx1"/>
                </a:solidFill>
              </a:rPr>
              <a:t>Bebeğin diğer memeye geçmeden başladığı memeyi tam olarak bitirmesi sağlanmalı</a:t>
            </a:r>
          </a:p>
          <a:p>
            <a:pPr>
              <a:spcBef>
                <a:spcPts val="600"/>
              </a:spcBef>
              <a:spcAft>
                <a:spcPts val="600"/>
              </a:spcAft>
            </a:pPr>
            <a:r>
              <a:rPr lang="tr-TR" sz="2400" dirty="0">
                <a:solidFill>
                  <a:schemeClr val="tx1"/>
                </a:solidFill>
              </a:rPr>
              <a:t>Süt üretiminin artması için aralıklarla sütün boşaltılması</a:t>
            </a:r>
          </a:p>
          <a:p>
            <a:pPr>
              <a:spcBef>
                <a:spcPts val="600"/>
              </a:spcBef>
              <a:spcAft>
                <a:spcPts val="600"/>
              </a:spcAft>
            </a:pPr>
            <a:r>
              <a:rPr lang="tr-TR" sz="2400" dirty="0">
                <a:solidFill>
                  <a:schemeClr val="tx1"/>
                </a:solidFill>
              </a:rPr>
              <a:t>Yeterli süt belirtilerinin bilinmesi</a:t>
            </a:r>
          </a:p>
          <a:p>
            <a:pPr marL="0" indent="0">
              <a:spcBef>
                <a:spcPts val="600"/>
              </a:spcBef>
              <a:spcAft>
                <a:spcPts val="600"/>
              </a:spcAft>
              <a:buNone/>
            </a:pPr>
            <a:r>
              <a:rPr lang="tr-TR" sz="2400" b="1" dirty="0" smtClean="0"/>
              <a:t>İzlem önerisi</a:t>
            </a:r>
            <a:endParaRPr lang="tr-TR" sz="2400" b="1" dirty="0"/>
          </a:p>
          <a:p>
            <a:pPr lvl="1">
              <a:spcBef>
                <a:spcPts val="600"/>
              </a:spcBef>
              <a:spcAft>
                <a:spcPts val="600"/>
              </a:spcAft>
            </a:pPr>
            <a:r>
              <a:rPr lang="tr-TR" sz="2400" dirty="0">
                <a:solidFill>
                  <a:schemeClr val="tx1"/>
                </a:solidFill>
              </a:rPr>
              <a:t>1-2 gün </a:t>
            </a:r>
            <a:r>
              <a:rPr lang="tr-TR" sz="2400" dirty="0" smtClean="0">
                <a:solidFill>
                  <a:schemeClr val="tx1"/>
                </a:solidFill>
              </a:rPr>
              <a:t>içinde beslenme </a:t>
            </a:r>
            <a:r>
              <a:rPr lang="tr-TR" sz="2400" dirty="0">
                <a:solidFill>
                  <a:schemeClr val="tx1"/>
                </a:solidFill>
              </a:rPr>
              <a:t>ve kilo alımına bakmak için</a:t>
            </a:r>
          </a:p>
          <a:p>
            <a:pPr lvl="1">
              <a:spcBef>
                <a:spcPts val="600"/>
              </a:spcBef>
              <a:spcAft>
                <a:spcPts val="600"/>
              </a:spcAft>
            </a:pPr>
            <a:r>
              <a:rPr lang="tr-TR" sz="2400" dirty="0">
                <a:solidFill>
                  <a:schemeClr val="tx1"/>
                </a:solidFill>
              </a:rPr>
              <a:t>Beslenme ve kilo alımı toparlayıncaya kadar sürdürülmeli</a:t>
            </a:r>
          </a:p>
        </p:txBody>
      </p:sp>
      <p:sp>
        <p:nvSpPr>
          <p:cNvPr id="4" name="Slayt Numarası Yer Tutucusu 3"/>
          <p:cNvSpPr>
            <a:spLocks noGrp="1"/>
          </p:cNvSpPr>
          <p:nvPr>
            <p:ph type="sldNum" sz="quarter" idx="12"/>
          </p:nvPr>
        </p:nvSpPr>
        <p:spPr>
          <a:xfrm>
            <a:off x="8244408" y="6165304"/>
            <a:ext cx="693440" cy="360040"/>
          </a:xfrm>
        </p:spPr>
        <p:txBody>
          <a:bodyPr/>
          <a:lstStyle/>
          <a:p>
            <a:pPr algn="r"/>
            <a:fld id="{35042A76-95FF-44A4-9819-FCCD372E1DD5}" type="slidenum">
              <a:rPr lang="tr-TR" sz="2400" smtClean="0"/>
              <a:pPr algn="r"/>
              <a:t>41</a:t>
            </a:fld>
            <a:endParaRPr lang="tr-T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536" y="1628800"/>
            <a:ext cx="4032448" cy="1143000"/>
          </a:xfrm>
        </p:spPr>
        <p:txBody>
          <a:bodyPr/>
          <a:lstStyle/>
          <a:p>
            <a:pPr algn="l"/>
            <a:r>
              <a:rPr lang="tr-TR" sz="3600" b="1" dirty="0">
                <a:solidFill>
                  <a:srgbClr val="C00000"/>
                </a:solidFill>
              </a:rPr>
              <a:t>TTT (3 </a:t>
            </a:r>
            <a:r>
              <a:rPr lang="tr-TR" sz="3600" b="1" dirty="0" smtClean="0">
                <a:solidFill>
                  <a:srgbClr val="C00000"/>
                </a:solidFill>
              </a:rPr>
              <a:t>T) KURAMI</a:t>
            </a:r>
            <a:endParaRPr lang="tr-TR" sz="3600" b="1" dirty="0">
              <a:solidFill>
                <a:srgbClr val="C00000"/>
              </a:solidFill>
            </a:endParaRPr>
          </a:p>
        </p:txBody>
      </p:sp>
      <p:sp>
        <p:nvSpPr>
          <p:cNvPr id="3" name="İçerik Yer Tutucusu 2"/>
          <p:cNvSpPr>
            <a:spLocks noGrp="1"/>
          </p:cNvSpPr>
          <p:nvPr>
            <p:ph idx="1"/>
          </p:nvPr>
        </p:nvSpPr>
        <p:spPr>
          <a:xfrm>
            <a:off x="457200" y="3140968"/>
            <a:ext cx="3538736" cy="2985195"/>
          </a:xfrm>
        </p:spPr>
        <p:txBody>
          <a:bodyPr/>
          <a:lstStyle/>
          <a:p>
            <a:r>
              <a:rPr lang="tr-TR" dirty="0"/>
              <a:t>TENSEL  TEMAS</a:t>
            </a:r>
          </a:p>
          <a:p>
            <a:r>
              <a:rPr lang="tr-TR" dirty="0"/>
              <a:t>TUTUŞ</a:t>
            </a:r>
          </a:p>
          <a:p>
            <a:r>
              <a:rPr lang="tr-TR" dirty="0"/>
              <a:t>TAM EMZİRME</a:t>
            </a:r>
          </a:p>
        </p:txBody>
      </p:sp>
      <p:sp>
        <p:nvSpPr>
          <p:cNvPr id="4" name="Slayt Numarası Yer Tutucusu 3"/>
          <p:cNvSpPr>
            <a:spLocks noGrp="1"/>
          </p:cNvSpPr>
          <p:nvPr>
            <p:ph type="sldNum" sz="quarter" idx="12"/>
          </p:nvPr>
        </p:nvSpPr>
        <p:spPr/>
        <p:txBody>
          <a:bodyPr/>
          <a:lstStyle/>
          <a:p>
            <a:fld id="{9F66007C-D8D4-4BD8-9F38-C52A9F7EDD22}" type="slidenum">
              <a:rPr lang="tr-TR" altLang="tr-TR" smtClean="0"/>
              <a:pPr/>
              <a:t>42</a:t>
            </a:fld>
            <a:endParaRPr lang="tr-TR" altLang="tr-TR"/>
          </a:p>
        </p:txBody>
      </p:sp>
      <p:graphicFrame>
        <p:nvGraphicFramePr>
          <p:cNvPr id="5" name="Diyagram 4"/>
          <p:cNvGraphicFramePr/>
          <p:nvPr>
            <p:extLst>
              <p:ext uri="{D42A27DB-BD31-4B8C-83A1-F6EECF244321}">
                <p14:modId xmlns:p14="http://schemas.microsoft.com/office/powerpoint/2010/main" xmlns="" val="2302294493"/>
              </p:ext>
            </p:extLst>
          </p:nvPr>
        </p:nvGraphicFramePr>
        <p:xfrm>
          <a:off x="2915816" y="1988840"/>
          <a:ext cx="6442720" cy="4367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etin kutusu 5"/>
          <p:cNvSpPr txBox="1"/>
          <p:nvPr/>
        </p:nvSpPr>
        <p:spPr bwMode="auto">
          <a:xfrm>
            <a:off x="2987824" y="626786"/>
            <a:ext cx="3096344" cy="707886"/>
          </a:xfrm>
          <a:prstGeom prst="rect">
            <a:avLst/>
          </a:prstGeom>
          <a:noFill/>
          <a:ln w="9525">
            <a:noFill/>
            <a:miter lim="800000"/>
            <a:headEnd/>
            <a:tailEnd/>
          </a:ln>
          <a:effectLst/>
        </p:spPr>
        <p:txBody>
          <a:bodyPr wrap="square" rtlCol="0" anchor="ctr">
            <a:spAutoFit/>
          </a:bodyPr>
          <a:lstStyle/>
          <a:p>
            <a:pPr algn="ctr" eaLnBrk="0" hangingPunct="0"/>
            <a:r>
              <a:rPr lang="tr-TR" sz="4000" b="1" dirty="0" smtClean="0">
                <a:solidFill>
                  <a:srgbClr val="FF0000"/>
                </a:solidFill>
                <a:latin typeface="+mj-lt"/>
              </a:rPr>
              <a:t>ÖZET</a:t>
            </a:r>
            <a:endParaRPr lang="tr-TR" sz="4000" b="1" dirty="0">
              <a:solidFill>
                <a:srgbClr val="FF0000"/>
              </a:solidFill>
              <a:latin typeface="+mj-lt"/>
            </a:endParaRPr>
          </a:p>
        </p:txBody>
      </p:sp>
    </p:spTree>
    <p:extLst>
      <p:ext uri="{BB962C8B-B14F-4D97-AF65-F5344CB8AC3E}">
        <p14:creationId xmlns:p14="http://schemas.microsoft.com/office/powerpoint/2010/main" xmlns="" val="3050474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195736" y="5578475"/>
            <a:ext cx="8229600" cy="1143000"/>
          </a:xfrm>
        </p:spPr>
        <p:txBody>
          <a:bodyPr/>
          <a:lstStyle/>
          <a:p>
            <a:r>
              <a:rPr lang="tr-TR" sz="6000" b="1" dirty="0"/>
              <a:t>TEŞEKKÜRLER…</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691680" y="929398"/>
            <a:ext cx="5669611" cy="4614262"/>
          </a:xfrm>
        </p:spPr>
      </p:pic>
      <p:sp>
        <p:nvSpPr>
          <p:cNvPr id="4" name="Slayt Numarası Yer Tutucusu 3"/>
          <p:cNvSpPr>
            <a:spLocks noGrp="1"/>
          </p:cNvSpPr>
          <p:nvPr>
            <p:ph type="sldNum" sz="quarter" idx="12"/>
          </p:nvPr>
        </p:nvSpPr>
        <p:spPr/>
        <p:txBody>
          <a:bodyPr/>
          <a:lstStyle/>
          <a:p>
            <a:fld id="{35042A76-95FF-44A4-9819-FCCD372E1DD5}" type="slidenum">
              <a:rPr lang="tr-TR" smtClean="0"/>
              <a:pPr/>
              <a:t>43</a:t>
            </a:fld>
            <a:endParaRPr lang="tr-T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8"/>
          <p:cNvSpPr>
            <a:spLocks noGrp="1"/>
          </p:cNvSpPr>
          <p:nvPr>
            <p:ph idx="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8A12D56-2670-4E3C-B8CC-BBFFDE9FFF6A}" type="slidenum">
              <a:rPr lang="tr-TR" altLang="tr-TR" smtClean="0"/>
              <a:pPr/>
              <a:t>5</a:t>
            </a:fld>
            <a:endParaRPr lang="tr-TR" altLang="tr-TR"/>
          </a:p>
        </p:txBody>
      </p:sp>
      <p:sp>
        <p:nvSpPr>
          <p:cNvPr id="10" name="Başlık 5"/>
          <p:cNvSpPr>
            <a:spLocks noGrp="1"/>
          </p:cNvSpPr>
          <p:nvPr>
            <p:ph type="title"/>
          </p:nvPr>
        </p:nvSpPr>
        <p:spPr>
          <a:xfrm>
            <a:off x="457200" y="773113"/>
            <a:ext cx="8229600" cy="193516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tr-TR" sz="2800" b="1" dirty="0" smtClean="0">
                <a:solidFill>
                  <a:srgbClr val="FF0000"/>
                </a:solidFill>
              </a:rPr>
              <a:t>Soru:</a:t>
            </a:r>
            <a:r>
              <a:rPr lang="tr-TR" sz="2800" dirty="0" smtClean="0"/>
              <a:t> </a:t>
            </a:r>
            <a:r>
              <a:rPr lang="tr-TR" sz="3200" dirty="0" smtClean="0">
                <a:solidFill>
                  <a:schemeClr val="tx1"/>
                </a:solidFill>
              </a:rPr>
              <a:t>Bebeğin </a:t>
            </a:r>
            <a:r>
              <a:rPr lang="tr-TR" sz="3200" dirty="0">
                <a:solidFill>
                  <a:schemeClr val="tx1"/>
                </a:solidFill>
              </a:rPr>
              <a:t>iyi büyümesine karşın, hangi belirtiler nedeniyle anneler sütlerinin yetmediğini düşünebilirler?</a:t>
            </a:r>
          </a:p>
        </p:txBody>
      </p:sp>
      <p:pic>
        <p:nvPicPr>
          <p:cNvPr id="1026" name="Picture 2" descr="C:\Users\meliha.babayigit\Desktop\m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2852936"/>
            <a:ext cx="4320480" cy="30963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2586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35042A76-95FF-44A4-9819-FCCD372E1DD5}" type="slidenum">
              <a:rPr lang="tr-TR" sz="2800" smtClean="0"/>
              <a:pPr/>
              <a:t>6</a:t>
            </a:fld>
            <a:endParaRPr lang="tr-TR" sz="2800" dirty="0"/>
          </a:p>
        </p:txBody>
      </p:sp>
      <p:sp>
        <p:nvSpPr>
          <p:cNvPr id="5" name="İçerik Yer Tutucusu 4"/>
          <p:cNvSpPr>
            <a:spLocks noGrp="1"/>
          </p:cNvSpPr>
          <p:nvPr>
            <p:ph idx="4294967295"/>
          </p:nvPr>
        </p:nvSpPr>
        <p:spPr>
          <a:xfrm>
            <a:off x="179512" y="1052736"/>
            <a:ext cx="8568952" cy="5544914"/>
          </a:xfrm>
        </p:spPr>
        <p:txBody>
          <a:bodyPr/>
          <a:lstStyle/>
          <a:p>
            <a:pPr marL="457200" lvl="1" indent="-457200">
              <a:buFont typeface="Arial" panose="020B0604020202020204" pitchFamily="34" charset="0"/>
              <a:buChar char="•"/>
            </a:pPr>
            <a:r>
              <a:rPr lang="tr-TR" sz="3000" dirty="0" smtClean="0">
                <a:solidFill>
                  <a:schemeClr val="tx1"/>
                </a:solidFill>
              </a:rPr>
              <a:t>Bebeğin </a:t>
            </a:r>
            <a:r>
              <a:rPr lang="tr-TR" sz="3000" dirty="0">
                <a:solidFill>
                  <a:schemeClr val="tx1"/>
                </a:solidFill>
              </a:rPr>
              <a:t>sıklıkla </a:t>
            </a:r>
            <a:r>
              <a:rPr lang="tr-TR" sz="3000" dirty="0" smtClean="0">
                <a:solidFill>
                  <a:schemeClr val="tx1"/>
                </a:solidFill>
              </a:rPr>
              <a:t>ağlaması</a:t>
            </a:r>
          </a:p>
          <a:p>
            <a:pPr marL="342900" lvl="1" indent="-342900">
              <a:buFont typeface="Arial" charset="0"/>
              <a:buChar char="•"/>
            </a:pPr>
            <a:r>
              <a:rPr lang="tr-TR" sz="3000" dirty="0" smtClean="0">
                <a:solidFill>
                  <a:schemeClr val="tx1"/>
                </a:solidFill>
              </a:rPr>
              <a:t> Uzun </a:t>
            </a:r>
            <a:r>
              <a:rPr lang="tr-TR" sz="3000" dirty="0">
                <a:solidFill>
                  <a:schemeClr val="tx1"/>
                </a:solidFill>
              </a:rPr>
              <a:t>süre </a:t>
            </a:r>
            <a:r>
              <a:rPr lang="tr-TR" sz="3000" dirty="0" smtClean="0">
                <a:solidFill>
                  <a:schemeClr val="tx1"/>
                </a:solidFill>
              </a:rPr>
              <a:t>uyumaması ya da çok fazla uyuması</a:t>
            </a:r>
          </a:p>
          <a:p>
            <a:pPr marL="342900" lvl="1" indent="-342900">
              <a:buFont typeface="Arial" charset="0"/>
              <a:buChar char="•"/>
            </a:pPr>
            <a:r>
              <a:rPr lang="tr-TR" sz="3000" dirty="0" smtClean="0">
                <a:solidFill>
                  <a:schemeClr val="tx1"/>
                </a:solidFill>
              </a:rPr>
              <a:t> Bebeğin memede </a:t>
            </a:r>
            <a:r>
              <a:rPr lang="tr-TR" sz="3000" dirty="0">
                <a:solidFill>
                  <a:schemeClr val="tx1"/>
                </a:solidFill>
              </a:rPr>
              <a:t>durmaması ve emzirmenin zor </a:t>
            </a:r>
            <a:r>
              <a:rPr lang="tr-TR" sz="3000" dirty="0" smtClean="0">
                <a:solidFill>
                  <a:schemeClr val="tx1"/>
                </a:solidFill>
              </a:rPr>
              <a:t>olması</a:t>
            </a:r>
          </a:p>
          <a:p>
            <a:pPr marL="342900" lvl="1" indent="-342900">
              <a:buFont typeface="Arial" charset="0"/>
              <a:buChar char="•"/>
            </a:pPr>
            <a:r>
              <a:rPr lang="tr-TR" sz="3000" dirty="0" smtClean="0">
                <a:solidFill>
                  <a:schemeClr val="tx1"/>
                </a:solidFill>
              </a:rPr>
              <a:t> Parmaklarını </a:t>
            </a:r>
            <a:r>
              <a:rPr lang="tr-TR" sz="3000" dirty="0">
                <a:solidFill>
                  <a:schemeClr val="tx1"/>
                </a:solidFill>
              </a:rPr>
              <a:t>ya da yumruğunu </a:t>
            </a:r>
            <a:r>
              <a:rPr lang="tr-TR" sz="3000" dirty="0" smtClean="0">
                <a:solidFill>
                  <a:schemeClr val="tx1"/>
                </a:solidFill>
              </a:rPr>
              <a:t>emmesi</a:t>
            </a:r>
          </a:p>
          <a:p>
            <a:pPr marL="342900" lvl="1" indent="-342900">
              <a:buFont typeface="Arial" charset="0"/>
              <a:buChar char="•"/>
            </a:pPr>
            <a:r>
              <a:rPr lang="tr-TR" sz="3000" dirty="0" smtClean="0">
                <a:solidFill>
                  <a:schemeClr val="tx1"/>
                </a:solidFill>
              </a:rPr>
              <a:t> Bebeğin sürekli emmek </a:t>
            </a:r>
            <a:r>
              <a:rPr lang="tr-TR" sz="3000" dirty="0">
                <a:solidFill>
                  <a:schemeClr val="tx1"/>
                </a:solidFill>
              </a:rPr>
              <a:t>istemesi </a:t>
            </a:r>
          </a:p>
          <a:p>
            <a:pPr marL="342900" lvl="1" indent="-342900">
              <a:buFont typeface="Arial" charset="0"/>
              <a:buChar char="•"/>
            </a:pPr>
            <a:r>
              <a:rPr lang="tr-TR" sz="3000" dirty="0" smtClean="0">
                <a:solidFill>
                  <a:schemeClr val="tx1"/>
                </a:solidFill>
              </a:rPr>
              <a:t>  Memede çok uzun sürelerle </a:t>
            </a:r>
          </a:p>
          <a:p>
            <a:pPr marL="0" lvl="1" indent="0">
              <a:buNone/>
            </a:pPr>
            <a:r>
              <a:rPr lang="tr-TR" sz="3000" dirty="0">
                <a:solidFill>
                  <a:schemeClr val="tx1"/>
                </a:solidFill>
              </a:rPr>
              <a:t> </a:t>
            </a:r>
            <a:r>
              <a:rPr lang="tr-TR" sz="3000" dirty="0" smtClean="0">
                <a:solidFill>
                  <a:schemeClr val="tx1"/>
                </a:solidFill>
              </a:rPr>
              <a:t>     kalması</a:t>
            </a: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pPr marL="342900" lvl="1" indent="-342900">
              <a:buFont typeface="Arial" charset="0"/>
              <a:buChar char="•"/>
            </a:pPr>
            <a:endParaRPr lang="tr-TR" dirty="0">
              <a:solidFill>
                <a:schemeClr val="tx1"/>
              </a:solidFill>
            </a:endParaRPr>
          </a:p>
          <a:p>
            <a:endParaRPr lang="tr-TR" dirty="0">
              <a:solidFill>
                <a:schemeClr val="tx1"/>
              </a:solidFill>
            </a:endParaRPr>
          </a:p>
        </p:txBody>
      </p:sp>
      <p:pic>
        <p:nvPicPr>
          <p:cNvPr id="2051" name="Picture 3" descr="C:\Users\meliha.babayigit\Desktop\b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4221088"/>
            <a:ext cx="2736304" cy="216024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A8A12D56-2670-4E3C-B8CC-BBFFDE9FFF6A}" type="slidenum">
              <a:rPr lang="tr-TR" altLang="tr-TR" smtClean="0"/>
              <a:pPr/>
              <a:t>7</a:t>
            </a:fld>
            <a:endParaRPr lang="tr-TR" altLang="tr-TR"/>
          </a:p>
        </p:txBody>
      </p:sp>
      <p:sp>
        <p:nvSpPr>
          <p:cNvPr id="7" name="İçerik Yer Tutucusu 6"/>
          <p:cNvSpPr>
            <a:spLocks noGrp="1"/>
          </p:cNvSpPr>
          <p:nvPr>
            <p:ph idx="4294967295"/>
          </p:nvPr>
        </p:nvSpPr>
        <p:spPr>
          <a:xfrm>
            <a:off x="251520" y="692696"/>
            <a:ext cx="8640960" cy="5904656"/>
          </a:xfrm>
        </p:spPr>
        <p:txBody>
          <a:bodyPr/>
          <a:lstStyle/>
          <a:p>
            <a:pPr marL="342900" lvl="1" indent="-342900">
              <a:buFont typeface="Arial" charset="0"/>
              <a:buChar char="•"/>
            </a:pPr>
            <a:r>
              <a:rPr lang="tr-TR" dirty="0">
                <a:solidFill>
                  <a:schemeClr val="tx1"/>
                </a:solidFill>
              </a:rPr>
              <a:t>Annenin ya da başka bir kişinin </a:t>
            </a:r>
            <a:r>
              <a:rPr lang="tr-TR" dirty="0" smtClean="0">
                <a:solidFill>
                  <a:schemeClr val="tx1"/>
                </a:solidFill>
              </a:rPr>
              <a:t>annenin </a:t>
            </a:r>
            <a:r>
              <a:rPr lang="tr-TR" dirty="0">
                <a:solidFill>
                  <a:schemeClr val="tx1"/>
                </a:solidFill>
              </a:rPr>
              <a:t>sütünün </a:t>
            </a:r>
            <a:r>
              <a:rPr lang="tr-TR" dirty="0" smtClean="0">
                <a:solidFill>
                  <a:schemeClr val="tx1"/>
                </a:solidFill>
              </a:rPr>
              <a:t>"sulu" olduğunu düşünmesi</a:t>
            </a:r>
            <a:endParaRPr lang="tr-TR" dirty="0">
              <a:solidFill>
                <a:schemeClr val="tx1"/>
              </a:solidFill>
            </a:endParaRPr>
          </a:p>
          <a:p>
            <a:pPr marL="342900" lvl="1" indent="-342900">
              <a:buFont typeface="Arial" charset="0"/>
              <a:buChar char="•"/>
            </a:pPr>
            <a:r>
              <a:rPr lang="tr-TR" dirty="0">
                <a:solidFill>
                  <a:schemeClr val="tx1"/>
                </a:solidFill>
              </a:rPr>
              <a:t>Annenin </a:t>
            </a:r>
            <a:r>
              <a:rPr lang="tr-TR" dirty="0" smtClean="0">
                <a:solidFill>
                  <a:schemeClr val="tx1"/>
                </a:solidFill>
              </a:rPr>
              <a:t>memesini sağdığında az </a:t>
            </a:r>
            <a:r>
              <a:rPr lang="tr-TR" dirty="0">
                <a:solidFill>
                  <a:schemeClr val="tx1"/>
                </a:solidFill>
              </a:rPr>
              <a:t>süt gelmesi ya da hiç süt gelmemesi,</a:t>
            </a:r>
          </a:p>
          <a:p>
            <a:pPr marL="342900" lvl="1" indent="-342900">
              <a:buFont typeface="Arial" charset="0"/>
              <a:buChar char="•"/>
            </a:pPr>
            <a:r>
              <a:rPr lang="tr-TR" dirty="0" smtClean="0">
                <a:solidFill>
                  <a:schemeClr val="tx1"/>
                </a:solidFill>
              </a:rPr>
              <a:t>Memelerin eskisine </a:t>
            </a:r>
            <a:r>
              <a:rPr lang="tr-TR" dirty="0">
                <a:solidFill>
                  <a:schemeClr val="tx1"/>
                </a:solidFill>
              </a:rPr>
              <a:t>göre daha yumuşak hale gelmesi,</a:t>
            </a:r>
          </a:p>
          <a:p>
            <a:pPr marL="342900" lvl="1" indent="-342900">
              <a:buFont typeface="Arial" charset="0"/>
              <a:buChar char="•"/>
            </a:pPr>
            <a:r>
              <a:rPr lang="tr-TR" dirty="0">
                <a:solidFill>
                  <a:schemeClr val="tx1"/>
                </a:solidFill>
              </a:rPr>
              <a:t>Annenin süt akması veya diğer </a:t>
            </a:r>
            <a:r>
              <a:rPr lang="tr-TR" dirty="0" err="1">
                <a:solidFill>
                  <a:schemeClr val="tx1"/>
                </a:solidFill>
              </a:rPr>
              <a:t>oksitosin</a:t>
            </a:r>
            <a:r>
              <a:rPr lang="tr-TR" dirty="0">
                <a:solidFill>
                  <a:schemeClr val="tx1"/>
                </a:solidFill>
              </a:rPr>
              <a:t> reflekslerini yaşamaması,</a:t>
            </a:r>
          </a:p>
          <a:p>
            <a:pPr marL="342900" lvl="1" indent="-342900">
              <a:buFont typeface="Arial" charset="0"/>
              <a:buChar char="•"/>
            </a:pPr>
            <a:r>
              <a:rPr lang="tr-TR" dirty="0">
                <a:solidFill>
                  <a:schemeClr val="tx1"/>
                </a:solidFill>
              </a:rPr>
              <a:t>Bebeğe takviye mama verildiğinde yemesi.</a:t>
            </a:r>
          </a:p>
          <a:p>
            <a:endParaRPr lang="tr-TR" dirty="0"/>
          </a:p>
        </p:txBody>
      </p:sp>
      <p:pic>
        <p:nvPicPr>
          <p:cNvPr id="3074" name="Picture 2" descr="C:\Users\meliha.babayigit\Desktop\mmm.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19" y="4581128"/>
            <a:ext cx="2952329"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585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title"/>
          </p:nvPr>
        </p:nvSpPr>
        <p:spPr>
          <a:xfrm>
            <a:off x="457200" y="773832"/>
            <a:ext cx="8229600" cy="638944"/>
          </a:xfrm>
        </p:spPr>
        <p:txBody>
          <a:bodyPr/>
          <a:lstStyle/>
          <a:p>
            <a:r>
              <a:rPr lang="tr-TR" dirty="0" smtClean="0"/>
              <a:t>Soru</a:t>
            </a:r>
            <a:endParaRPr lang="tr-TR" dirty="0"/>
          </a:p>
        </p:txBody>
      </p:sp>
      <p:sp>
        <p:nvSpPr>
          <p:cNvPr id="7" name="İçerik Yer Tutucusu 6"/>
          <p:cNvSpPr>
            <a:spLocks noGrp="1"/>
          </p:cNvSpPr>
          <p:nvPr>
            <p:ph idx="1"/>
          </p:nvPr>
        </p:nvSpPr>
        <p:spPr>
          <a:xfrm>
            <a:off x="683568" y="1700809"/>
            <a:ext cx="7704856" cy="1512168"/>
          </a:xfrm>
        </p:spPr>
        <p:txBody>
          <a:bodyPr/>
          <a:lstStyle/>
          <a:p>
            <a:r>
              <a:rPr lang="tr-TR" dirty="0">
                <a:solidFill>
                  <a:schemeClr val="tx1"/>
                </a:solidFill>
              </a:rPr>
              <a:t>Hangi belirtiler sayesinde anne, bebeğinin yeterli anne sütü aldığını anlayabilir? </a:t>
            </a:r>
          </a:p>
        </p:txBody>
      </p:sp>
      <p:sp>
        <p:nvSpPr>
          <p:cNvPr id="5" name="Slayt Numarası Yer Tutucusu 4"/>
          <p:cNvSpPr>
            <a:spLocks noGrp="1"/>
          </p:cNvSpPr>
          <p:nvPr>
            <p:ph type="sldNum" sz="quarter" idx="12"/>
          </p:nvPr>
        </p:nvSpPr>
        <p:spPr/>
        <p:txBody>
          <a:bodyPr/>
          <a:lstStyle/>
          <a:p>
            <a:fld id="{A8A12D56-2670-4E3C-B8CC-BBFFDE9FFF6A}" type="slidenum">
              <a:rPr lang="tr-TR" altLang="tr-TR" smtClean="0"/>
              <a:pPr/>
              <a:t>8</a:t>
            </a:fld>
            <a:endParaRPr lang="tr-TR" altLang="tr-TR"/>
          </a:p>
        </p:txBody>
      </p:sp>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75442" y="2992368"/>
            <a:ext cx="3960164" cy="3201491"/>
          </a:xfrm>
          <a:prstGeom prst="rect">
            <a:avLst/>
          </a:prstGeom>
        </p:spPr>
      </p:pic>
    </p:spTree>
    <p:extLst>
      <p:ext uri="{BB962C8B-B14F-4D97-AF65-F5344CB8AC3E}">
        <p14:creationId xmlns:p14="http://schemas.microsoft.com/office/powerpoint/2010/main" xmlns="" val="820290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3528" y="620688"/>
            <a:ext cx="8568952" cy="720080"/>
          </a:xfrm>
        </p:spPr>
        <p:txBody>
          <a:bodyPr/>
          <a:lstStyle/>
          <a:p>
            <a:pPr algn="l"/>
            <a:r>
              <a:rPr lang="tr-TR" sz="2800" dirty="0"/>
              <a:t>Yeterli anne sütü alımının </a:t>
            </a:r>
            <a:r>
              <a:rPr lang="tr-TR" sz="2800" dirty="0" smtClean="0"/>
              <a:t>güvenilir göstergeleri </a:t>
            </a:r>
            <a:r>
              <a:rPr lang="tr-TR" sz="2800" dirty="0"/>
              <a:t>şunlardır</a:t>
            </a:r>
            <a:r>
              <a:rPr lang="tr-TR" sz="2800" dirty="0" smtClean="0"/>
              <a:t>:</a:t>
            </a:r>
            <a:endParaRPr lang="tr-TR" sz="2800" dirty="0"/>
          </a:p>
        </p:txBody>
      </p:sp>
      <p:sp>
        <p:nvSpPr>
          <p:cNvPr id="3" name="İçerik Yer Tutucusu 2"/>
          <p:cNvSpPr>
            <a:spLocks noGrp="1"/>
          </p:cNvSpPr>
          <p:nvPr>
            <p:ph idx="1"/>
          </p:nvPr>
        </p:nvSpPr>
        <p:spPr>
          <a:xfrm>
            <a:off x="179512" y="1484784"/>
            <a:ext cx="8640960" cy="5256584"/>
          </a:xfrm>
        </p:spPr>
        <p:txBody>
          <a:bodyPr/>
          <a:lstStyle/>
          <a:p>
            <a:pPr lvl="0">
              <a:spcAft>
                <a:spcPts val="1200"/>
              </a:spcAft>
              <a:buClr>
                <a:srgbClr val="FF0000"/>
              </a:buClr>
            </a:pPr>
            <a:r>
              <a:rPr lang="tr-TR" sz="2800" dirty="0" smtClean="0">
                <a:solidFill>
                  <a:schemeClr val="tx1"/>
                </a:solidFill>
              </a:rPr>
              <a:t>Bebeğin ikinci </a:t>
            </a:r>
            <a:r>
              <a:rPr lang="tr-TR" sz="2800" dirty="0">
                <a:solidFill>
                  <a:schemeClr val="tx1"/>
                </a:solidFill>
              </a:rPr>
              <a:t>günden itibaren 24 saat içinde 6 ya da daha fazla </a:t>
            </a:r>
            <a:r>
              <a:rPr lang="tr-TR" sz="2800" dirty="0" smtClean="0">
                <a:solidFill>
                  <a:schemeClr val="tx1"/>
                </a:solidFill>
              </a:rPr>
              <a:t>açık </a:t>
            </a:r>
            <a:r>
              <a:rPr lang="tr-TR" sz="2800" dirty="0">
                <a:solidFill>
                  <a:schemeClr val="tx1"/>
                </a:solidFill>
              </a:rPr>
              <a:t>ve seyreltik idrar </a:t>
            </a:r>
            <a:r>
              <a:rPr lang="tr-TR" sz="2800" dirty="0" smtClean="0">
                <a:solidFill>
                  <a:schemeClr val="tx1"/>
                </a:solidFill>
              </a:rPr>
              <a:t>yapması</a:t>
            </a:r>
            <a:endParaRPr lang="tr-TR" sz="2800" dirty="0">
              <a:solidFill>
                <a:schemeClr val="tx1"/>
              </a:solidFill>
            </a:endParaRPr>
          </a:p>
          <a:p>
            <a:pPr lvl="0">
              <a:spcAft>
                <a:spcPts val="1200"/>
              </a:spcAft>
              <a:buClr>
                <a:srgbClr val="FF0000"/>
              </a:buClr>
            </a:pPr>
            <a:r>
              <a:rPr lang="tr-TR" sz="2800" dirty="0">
                <a:solidFill>
                  <a:schemeClr val="tx1"/>
                </a:solidFill>
              </a:rPr>
              <a:t>Her 24 saatte 3-8 arası </a:t>
            </a:r>
            <a:r>
              <a:rPr lang="tr-TR" sz="2800" dirty="0" smtClean="0">
                <a:solidFill>
                  <a:schemeClr val="tx1"/>
                </a:solidFill>
              </a:rPr>
              <a:t>dışkılama (ilk </a:t>
            </a:r>
            <a:r>
              <a:rPr lang="tr-TR" sz="2800" dirty="0">
                <a:solidFill>
                  <a:schemeClr val="tx1"/>
                </a:solidFill>
              </a:rPr>
              <a:t>aydan sonra dışkılama daha seyrek olabilir)</a:t>
            </a:r>
          </a:p>
          <a:p>
            <a:pPr lvl="0">
              <a:spcAft>
                <a:spcPts val="1200"/>
              </a:spcAft>
              <a:buClr>
                <a:srgbClr val="FF0000"/>
              </a:buClr>
            </a:pPr>
            <a:r>
              <a:rPr lang="tr-TR" sz="2800" dirty="0">
                <a:solidFill>
                  <a:schemeClr val="tx1"/>
                </a:solidFill>
              </a:rPr>
              <a:t>İyi kas elastikiyeti, sağlıklı deri ve kıyafetlerine göre hızlı </a:t>
            </a:r>
            <a:r>
              <a:rPr lang="tr-TR" sz="2800" dirty="0" smtClean="0">
                <a:solidFill>
                  <a:schemeClr val="tx1"/>
                </a:solidFill>
              </a:rPr>
              <a:t>büyüme</a:t>
            </a:r>
          </a:p>
          <a:p>
            <a:pPr lvl="0">
              <a:spcAft>
                <a:spcPts val="1200"/>
              </a:spcAft>
              <a:buClr>
                <a:srgbClr val="FF0000"/>
              </a:buClr>
            </a:pPr>
            <a:r>
              <a:rPr lang="tr-TR" sz="2800" b="1" dirty="0" smtClean="0">
                <a:solidFill>
                  <a:schemeClr val="tx2">
                    <a:lumMod val="75000"/>
                  </a:schemeClr>
                </a:solidFill>
              </a:rPr>
              <a:t>İkinci </a:t>
            </a:r>
            <a:r>
              <a:rPr lang="tr-TR" sz="2800" b="1" dirty="0">
                <a:solidFill>
                  <a:schemeClr val="tx2">
                    <a:lumMod val="75000"/>
                  </a:schemeClr>
                </a:solidFill>
              </a:rPr>
              <a:t>haftada </a:t>
            </a:r>
            <a:r>
              <a:rPr lang="tr-TR" sz="2800" b="1" dirty="0" smtClean="0">
                <a:solidFill>
                  <a:schemeClr val="tx2">
                    <a:lumMod val="75000"/>
                  </a:schemeClr>
                </a:solidFill>
              </a:rPr>
              <a:t>bebeğin doğum tartısında olması ve ilk altı ayda, ayda en az 500 gr. veya haftada 125 gr. kilo almasıdır.</a:t>
            </a:r>
            <a:endParaRPr lang="tr-TR" sz="2800" b="1" dirty="0">
              <a:solidFill>
                <a:schemeClr val="tx2">
                  <a:lumMod val="75000"/>
                </a:schemeClr>
              </a:solidFill>
            </a:endParaRPr>
          </a:p>
        </p:txBody>
      </p:sp>
      <p:sp>
        <p:nvSpPr>
          <p:cNvPr id="4" name="Slayt Numarası Yer Tutucusu 3"/>
          <p:cNvSpPr>
            <a:spLocks noGrp="1"/>
          </p:cNvSpPr>
          <p:nvPr>
            <p:ph type="sldNum" sz="quarter" idx="12"/>
          </p:nvPr>
        </p:nvSpPr>
        <p:spPr>
          <a:xfrm>
            <a:off x="8028384" y="6309320"/>
            <a:ext cx="720080" cy="360041"/>
          </a:xfrm>
        </p:spPr>
        <p:txBody>
          <a:bodyPr/>
          <a:lstStyle/>
          <a:p>
            <a:pPr algn="r"/>
            <a:fld id="{9F66007C-D8D4-4BD8-9F38-C52A9F7EDD22}" type="slidenum">
              <a:rPr lang="tr-TR" altLang="tr-TR" sz="2400" smtClean="0"/>
              <a:pPr algn="r"/>
              <a:t>9</a:t>
            </a:fld>
            <a:endParaRPr lang="tr-TR" altLang="tr-TR" sz="2400" dirty="0"/>
          </a:p>
        </p:txBody>
      </p:sp>
    </p:spTree>
    <p:extLst>
      <p:ext uri="{BB962C8B-B14F-4D97-AF65-F5344CB8AC3E}">
        <p14:creationId xmlns:p14="http://schemas.microsoft.com/office/powerpoint/2010/main" xmlns="" val="853026498"/>
      </p:ext>
    </p:extLst>
  </p:cSld>
  <p:clrMapOvr>
    <a:masterClrMapping/>
  </p:clrMapOvr>
</p:sld>
</file>

<file path=ppt/theme/theme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ctr">
        <a:spAutoFit/>
      </a:bodyPr>
      <a:lstStyle>
        <a:defPPr algn="ctr" eaLnBrk="0" hangingPunct="0">
          <a:defRPr sz="3200" b="1" dirty="0">
            <a:latin typeface="+mj-lt"/>
          </a:defRPr>
        </a:defPPr>
      </a:lstStyle>
    </a:txDef>
  </a:objectDefaults>
  <a:extraClrSchemeLst/>
</a:theme>
</file>

<file path=ppt/theme/theme2.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effectLst/>
      </a:spPr>
      <a:bodyPr anchor="ctr">
        <a:spAutoFit/>
      </a:bodyPr>
      <a:lstStyle>
        <a:defPPr algn="ctr" eaLnBrk="0" hangingPunct="0">
          <a:defRPr sz="3200" b="1" dirty="0">
            <a:latin typeface="+mj-lt"/>
          </a:defRPr>
        </a:defPPr>
      </a:lstStyle>
    </a:txDef>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10680</TotalTime>
  <Words>1939</Words>
  <Application>Microsoft Office PowerPoint</Application>
  <PresentationFormat>Ekran Gösterisi (4:3)</PresentationFormat>
  <Paragraphs>306</Paragraphs>
  <Slides>43</Slides>
  <Notes>27</Notes>
  <HiddenSlides>0</HiddenSlides>
  <MMClips>0</MMClips>
  <ScaleCrop>false</ScaleCrop>
  <HeadingPairs>
    <vt:vector size="4" baseType="variant">
      <vt:variant>
        <vt:lpstr>Tema</vt:lpstr>
      </vt:variant>
      <vt:variant>
        <vt:i4>2</vt:i4>
      </vt:variant>
      <vt:variant>
        <vt:lpstr>Slayt Başlıkları</vt:lpstr>
      </vt:variant>
      <vt:variant>
        <vt:i4>43</vt:i4>
      </vt:variant>
    </vt:vector>
  </HeadingPairs>
  <TitlesOfParts>
    <vt:vector size="45" baseType="lpstr">
      <vt:lpstr>2_Ofis Teması</vt:lpstr>
      <vt:lpstr>1_Ofis Teması</vt:lpstr>
      <vt:lpstr>EMZİRME SORUNLARI</vt:lpstr>
      <vt:lpstr>Amaç ve Hedefler</vt:lpstr>
      <vt:lpstr>1. “YETERSİZ SÜT” İLE İLGİLİ OLUŞAN KAYGILAR</vt:lpstr>
      <vt:lpstr>Slayt 4</vt:lpstr>
      <vt:lpstr>Soru: Bebeğin iyi büyümesine karşın, hangi belirtiler nedeniyle anneler sütlerinin yetmediğini düşünebilirler?</vt:lpstr>
      <vt:lpstr>Slayt 6</vt:lpstr>
      <vt:lpstr>Slayt 7</vt:lpstr>
      <vt:lpstr>Soru</vt:lpstr>
      <vt:lpstr>Yeterli anne sütü alımının güvenilir göstergeleri şunlardır:</vt:lpstr>
      <vt:lpstr>YETERSİZ SÜT BELİRTİLERİ (GÜVENİLİR)</vt:lpstr>
      <vt:lpstr>YETERSİZ SÜT BELİRTİLERİ (OLASI)</vt:lpstr>
      <vt:lpstr>YETERSİZ SÜT BELİRTİLERİ (OLASI)</vt:lpstr>
      <vt:lpstr>Bebeğin Yeterli Anne Sütü Alamamasının Nedenleri</vt:lpstr>
      <vt:lpstr>Bebeğin Yeterli Anne Sütü Alamamasının Nedenleri</vt:lpstr>
      <vt:lpstr>Bebeğin Yeterli Anne Sütü Alamamasının Nedenleri</vt:lpstr>
      <vt:lpstr>Bebeğin Yeterli Anne Sütü Alamamasının Nedenleri</vt:lpstr>
      <vt:lpstr>Yetersiz süt üretiminin nedenleri</vt:lpstr>
      <vt:lpstr>Daha Çok Süt Üretimi İçin</vt:lpstr>
      <vt:lpstr>Süt üretimine 10 adımın katkısı</vt:lpstr>
      <vt:lpstr>2. BEBEKLERİN OLAĞAN BÜYÜME Sürecİ</vt:lpstr>
      <vt:lpstr>Slayt 21</vt:lpstr>
      <vt:lpstr>Doğum sonrası kilo alımı</vt:lpstr>
      <vt:lpstr>Doğum sonrası kilo alımı - II</vt:lpstr>
      <vt:lpstr>Büyümenin izlenmesi</vt:lpstr>
      <vt:lpstr>Standart Persentil Eğrileri</vt:lpstr>
      <vt:lpstr>Büyümenin izlenmesi - II</vt:lpstr>
      <vt:lpstr>Büyümenin izlenmesi - III</vt:lpstr>
      <vt:lpstr>3. SÜT ALIMINI VE ÜRETİMİNİ ARTTIRMAK</vt:lpstr>
      <vt:lpstr>Anneye Yaklaşım</vt:lpstr>
      <vt:lpstr>Süt alımının ve üretiminin arttırılması</vt:lpstr>
      <vt:lpstr>Süt alımının ve üretiminin arttırılması - II</vt:lpstr>
      <vt:lpstr>Süt üretiminin arttırılması</vt:lpstr>
      <vt:lpstr>Diğer önlemlere ek olarak yapılabilecekler</vt:lpstr>
      <vt:lpstr>Diğer önlemlere ek olarak yapılabilecekler - II</vt:lpstr>
      <vt:lpstr>İzlem Sıklığı ve Süresi</vt:lpstr>
      <vt:lpstr>İzlemde yapılacaklar</vt:lpstr>
      <vt:lpstr>4. “YETERSİZ SÜT” DURUMUNDA YAKLAŞIM-OLGU ÇALIŞMASI</vt:lpstr>
      <vt:lpstr>Slayt 38</vt:lpstr>
      <vt:lpstr>Ebe, Çiğdem Hanım’a şu soruları sorar;</vt:lpstr>
      <vt:lpstr>Tartışma soruları ve olası yanıtları</vt:lpstr>
      <vt:lpstr>Diğer önemli bilgiler</vt:lpstr>
      <vt:lpstr>TTT (3 T) KURAMI</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Bölüm 9</dc:title>
  <dc:creator>tanju</dc:creator>
  <cp:lastModifiedBy>HASTANE</cp:lastModifiedBy>
  <cp:revision>636</cp:revision>
  <dcterms:created xsi:type="dcterms:W3CDTF">2015-08-27T08:47:22Z</dcterms:created>
  <dcterms:modified xsi:type="dcterms:W3CDTF">2019-02-18T13:41:22Z</dcterms:modified>
</cp:coreProperties>
</file>