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81" r:id="rId4"/>
    <p:sldId id="260" r:id="rId5"/>
    <p:sldId id="283" r:id="rId6"/>
    <p:sldId id="282" r:id="rId7"/>
    <p:sldId id="261" r:id="rId8"/>
    <p:sldId id="262" r:id="rId9"/>
    <p:sldId id="263" r:id="rId10"/>
    <p:sldId id="284" r:id="rId11"/>
    <p:sldId id="285" r:id="rId12"/>
    <p:sldId id="286" r:id="rId13"/>
    <p:sldId id="264" r:id="rId14"/>
    <p:sldId id="287" r:id="rId15"/>
    <p:sldId id="288" r:id="rId16"/>
    <p:sldId id="289" r:id="rId17"/>
    <p:sldId id="265" r:id="rId18"/>
    <p:sldId id="266" r:id="rId19"/>
    <p:sldId id="267" r:id="rId20"/>
    <p:sldId id="294" r:id="rId21"/>
    <p:sldId id="295" r:id="rId22"/>
    <p:sldId id="296" r:id="rId23"/>
    <p:sldId id="293" r:id="rId24"/>
    <p:sldId id="299" r:id="rId25"/>
    <p:sldId id="298" r:id="rId26"/>
    <p:sldId id="297" r:id="rId27"/>
    <p:sldId id="268" r:id="rId28"/>
    <p:sldId id="278" r:id="rId29"/>
    <p:sldId id="271" r:id="rId30"/>
    <p:sldId id="270" r:id="rId31"/>
    <p:sldId id="273" r:id="rId32"/>
    <p:sldId id="274" r:id="rId33"/>
    <p:sldId id="275" r:id="rId34"/>
    <p:sldId id="280" r:id="rId35"/>
    <p:sldId id="291" r:id="rId36"/>
    <p:sldId id="292" r:id="rId37"/>
    <p:sldId id="277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C3ED-7203-4768-B11F-6C9C55BB228D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9430-64B7-4495-BEE0-71E0C09177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4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A84C-88F5-4145-AC67-2499B8C8901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DBD6C-A611-43E9-BA6A-B922A89266D3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B9E23-D5A4-4880-8CDC-1C903BA8BED4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B9E23-D5A4-4880-8CDC-1C903BA8BED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E33C4-E9CE-4242-9D75-F3EC1EC9A527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DC6AD-06BD-4AD0-BCFA-536EF768C42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FE6B6-B4B1-4014-9150-8AA5C036700D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Resim görseli daha iyi olmalı/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65A1C-3CBC-4672-9680-156A8A2DCB0F}" type="slidenum">
              <a:rPr lang="tr-TR" smtClean="0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40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65A1C-3CBC-4672-9680-156A8A2DCB0F}" type="slidenum">
              <a:rPr lang="tr-TR" smtClean="0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Arama Refleksi </a:t>
            </a:r>
            <a:r>
              <a:rPr lang="tr-TR" dirty="0"/>
              <a:t> </a:t>
            </a:r>
          </a:p>
          <a:p>
            <a:r>
              <a:rPr lang="tr-TR" dirty="0"/>
              <a:t>Meme ucunu bulmasını sağlar</a:t>
            </a:r>
          </a:p>
          <a:p>
            <a:r>
              <a:rPr lang="tr-TR" dirty="0"/>
              <a:t>Ağız çevresine bir şey değdiğinde ya da bebek süt kokusunu alınca başını hafifçe geriye atar</a:t>
            </a:r>
          </a:p>
          <a:p>
            <a:r>
              <a:rPr lang="tr-TR" dirty="0"/>
              <a:t>O yöne doğru bakar</a:t>
            </a:r>
          </a:p>
          <a:p>
            <a:r>
              <a:rPr lang="tr-TR" dirty="0"/>
              <a:t>Ağzını iyice açar</a:t>
            </a:r>
          </a:p>
          <a:p>
            <a:r>
              <a:rPr lang="tr-TR" dirty="0"/>
              <a:t>Dilini aşağı ve ileri alır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9430-64B7-4495-BEE0-71E0C09177BD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28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B9E23-D5A4-4880-8CDC-1C903BA8BED4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Emme Refleksi  </a:t>
            </a:r>
          </a:p>
          <a:p>
            <a:r>
              <a:rPr lang="tr-TR" sz="1200" dirty="0"/>
              <a:t>Bebeğin ağzına bir şey verildiğinde bebek emmeye başlar</a:t>
            </a:r>
          </a:p>
          <a:p>
            <a:r>
              <a:rPr lang="tr-TR" sz="1200" dirty="0"/>
              <a:t>Bebek memeye yeterince yaklaşınca </a:t>
            </a:r>
            <a:r>
              <a:rPr lang="tr-TR" sz="1200" dirty="0" err="1"/>
              <a:t>areolayı</a:t>
            </a:r>
            <a:r>
              <a:rPr lang="tr-TR" sz="1200" dirty="0"/>
              <a:t> ağzına alır</a:t>
            </a:r>
          </a:p>
          <a:p>
            <a:r>
              <a:rPr lang="tr-TR" sz="1200" dirty="0"/>
              <a:t>Meme başı yumuşak damağa değer</a:t>
            </a:r>
          </a:p>
          <a:p>
            <a:r>
              <a:rPr lang="tr-TR" sz="1200" dirty="0"/>
              <a:t>Dil önce arkaya doğru hareket eder</a:t>
            </a:r>
          </a:p>
          <a:p>
            <a:r>
              <a:rPr lang="tr-TR" sz="1200" dirty="0"/>
              <a:t>Süt, </a:t>
            </a:r>
            <a:r>
              <a:rPr lang="tr-TR" sz="1200" dirty="0" err="1"/>
              <a:t>oksitosin</a:t>
            </a:r>
            <a:r>
              <a:rPr lang="tr-TR" sz="1200" dirty="0"/>
              <a:t> refleksinin de yardımıyla kanallardan bebeğin ağzına boşalır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9430-64B7-4495-BEE0-71E0C09177BD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525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2BED4-A366-4394-8C11-40E4DAD1CBF0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b="1" dirty="0"/>
              <a:t>Yutma refleksi </a:t>
            </a:r>
            <a:r>
              <a:rPr lang="tr-TR" dirty="0"/>
              <a:t> </a:t>
            </a:r>
          </a:p>
          <a:p>
            <a:r>
              <a:rPr lang="tr-TR" dirty="0"/>
              <a:t>Bebeğin ağzının arka bölümü süt ile dolduğunda yutar</a:t>
            </a:r>
          </a:p>
          <a:p>
            <a:r>
              <a:rPr lang="tr-TR" sz="2800" dirty="0"/>
              <a:t>Tüm refleksler, sağlıklı ve </a:t>
            </a:r>
            <a:r>
              <a:rPr lang="tr-TR" sz="2800" dirty="0" err="1"/>
              <a:t>term</a:t>
            </a:r>
            <a:r>
              <a:rPr lang="tr-TR" sz="2800" dirty="0"/>
              <a:t> bebekte kendiliğinden oluşur</a:t>
            </a:r>
          </a:p>
          <a:p>
            <a:r>
              <a:rPr lang="tr-TR" sz="2800" dirty="0"/>
              <a:t>Bazı bebeklerde bunların oluşması için yardım gerekebilir</a:t>
            </a:r>
          </a:p>
          <a:p>
            <a:pPr lvl="1"/>
            <a:r>
              <a:rPr lang="tr-TR" sz="2400" dirty="0"/>
              <a:t>Anneye doğumda verilen ilaçlar nedeni ile bebek uykulu ise</a:t>
            </a:r>
          </a:p>
          <a:p>
            <a:pPr lvl="1"/>
            <a:r>
              <a:rPr lang="tr-TR" sz="2400" dirty="0" err="1"/>
              <a:t>Prematür</a:t>
            </a:r>
            <a:r>
              <a:rPr lang="tr-TR" sz="2400" dirty="0"/>
              <a:t> ise </a:t>
            </a:r>
          </a:p>
          <a:p>
            <a:pPr lvl="1"/>
            <a:r>
              <a:rPr lang="tr-TR" sz="2400" dirty="0"/>
              <a:t>Hasta ise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58BC-1492-4EEC-8222-AE591046999E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CF0E0-FE27-4A06-BD0D-01F180463B63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96C4C-9443-435F-82B3-CD94EE9ABD9E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614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640A0D-1D25-4554-92C0-7B7BFE9FF34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B9E23-D5A4-4880-8CDC-1C903BA8BED4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D2F48-A739-41CA-A113-A2C918001FD2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17A4D-D678-4320-ADCA-6307433D235C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B9E23-D5A4-4880-8CDC-1C903BA8BED4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EE229-C13E-48DA-86E9-7E0A96E8C728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CB2C1-3AE6-4BE3-968A-B314944AF4E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CEB37-1339-40A9-880A-21F332BC1F50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B9E23-D5A4-4880-8CDC-1C903BA8BED4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tr-TR" dirty="0"/>
              <a:t>“</a:t>
            </a:r>
          </a:p>
        </p:txBody>
      </p:sp>
      <p:sp>
        <p:nvSpPr>
          <p:cNvPr id="583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E276A-5D84-4076-9DD4-DB745E5B283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7371-28DD-4420-A167-70D40075ADA3}" type="datetimeFigureOut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CFB6-65D8-4374-9242-41908EEC3B7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ranpitre.com/wp-content/uploads/2012/03/FranPitre.preemietw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000" y="836712"/>
            <a:ext cx="3263999" cy="240439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1470025"/>
          </a:xfrm>
        </p:spPr>
        <p:txBody>
          <a:bodyPr/>
          <a:lstStyle/>
          <a:p>
            <a:r>
              <a:rPr lang="tr-TR" dirty="0"/>
              <a:t>EMZİRME NASIL OLUYOR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sz="4000" b="1" dirty="0" err="1"/>
              <a:t>Oksitosin</a:t>
            </a:r>
            <a:r>
              <a:rPr lang="tr-TR" sz="4000" b="1" dirty="0"/>
              <a:t> refleksini artırmak için annenin yapabilecekleri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357188" y="2348879"/>
            <a:ext cx="8329612" cy="3777283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tr-TR" sz="2400" dirty="0"/>
              <a:t>Bebeği hakkında olumlu düşünmesi, mutluluğu, kendi sütünün en iyisi olduğuna inanması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Beslenme için hazır,  gevşemiş ve rahat olması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Az miktarda süt ile nazikçe meme başını uyarması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Bebeğini yanında tutması ve görebilmesi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Koklaması, dokunması ve bebeğini yanıtlaması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Eğer gerekirse, bir yakınından ya da sağlık çalışanından sırt masajı için yardım alması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C2F21-0F67-4638-BE09-6B77096C2011}" type="slidenum">
              <a:rPr lang="tr-TR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91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Oksitosin Refleksine yardım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39" t="18008" r="15569" b="12840"/>
          <a:stretch>
            <a:fillRect/>
          </a:stretch>
        </p:blipFill>
        <p:spPr>
          <a:xfrm>
            <a:off x="900113" y="1412875"/>
            <a:ext cx="6696075" cy="5176838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3982C-7D81-47C2-8A7B-A059C1615571}" type="slidenum">
              <a:rPr lang="tr-TR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42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tr-TR" b="1"/>
              <a:t>Geçici olarak oksitosin refleksini azaltan durumlar</a:t>
            </a:r>
          </a:p>
        </p:txBody>
      </p:sp>
      <p:sp>
        <p:nvSpPr>
          <p:cNvPr id="23555" name="5 İçerik Yer Tutucusu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tr-TR" dirty="0"/>
              <a:t>Annenin şiddetli ağrı hissetmesi</a:t>
            </a:r>
          </a:p>
          <a:p>
            <a:pPr lvl="1"/>
            <a:r>
              <a:rPr lang="tr-TR" dirty="0"/>
              <a:t>Meme başı çatlağı</a:t>
            </a:r>
          </a:p>
          <a:p>
            <a:pPr lvl="1"/>
            <a:r>
              <a:rPr lang="tr-TR" dirty="0"/>
              <a:t>Sezaryen ya da </a:t>
            </a:r>
            <a:r>
              <a:rPr lang="tr-TR" dirty="0" err="1"/>
              <a:t>epizyotomi</a:t>
            </a:r>
            <a:r>
              <a:rPr lang="tr-TR" dirty="0"/>
              <a:t> dikişleri vb.</a:t>
            </a:r>
          </a:p>
          <a:p>
            <a:r>
              <a:rPr lang="tr-TR" dirty="0"/>
              <a:t>Annede stres yaratacak durumlar</a:t>
            </a:r>
          </a:p>
          <a:p>
            <a:pPr lvl="1"/>
            <a:r>
              <a:rPr lang="tr-TR" dirty="0"/>
              <a:t>Üzüntü, kuşku, endişe, sıkıntı, kaygı vb.</a:t>
            </a:r>
          </a:p>
          <a:p>
            <a:r>
              <a:rPr lang="tr-TR" dirty="0"/>
              <a:t>Nikotin ve alkol vb maddelerin kullanımı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F73B6-ADE7-43D1-B05D-B86AD11F33BF}" type="slidenum">
              <a:rPr lang="tr-TR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3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72390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148064" y="2774950"/>
            <a:ext cx="3657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dirty="0">
                <a:cs typeface="Arial" charset="0"/>
              </a:rPr>
              <a:t>Eğer meme, süt ile tamamen dolarsa salgılama durur</a:t>
            </a:r>
            <a:endParaRPr lang="tr-TR" sz="2800" dirty="0">
              <a:cs typeface="Times New Roman" pitchFamily="18" charset="0"/>
            </a:endParaRPr>
          </a:p>
          <a:p>
            <a:pPr eaLnBrk="0" hangingPunct="0"/>
            <a:endParaRPr lang="tr-TR" sz="2800" dirty="0"/>
          </a:p>
        </p:txBody>
      </p:sp>
      <p:sp>
        <p:nvSpPr>
          <p:cNvPr id="11" name="10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Anne sütünde inhibitör madde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25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err="1"/>
              <a:t>Laktasyonun</a:t>
            </a:r>
            <a:r>
              <a:rPr lang="tr-TR" b="1" dirty="0"/>
              <a:t> geribildirim inhibitörü [</a:t>
            </a:r>
            <a:r>
              <a:rPr lang="en-US" b="1" dirty="0"/>
              <a:t>Feedback Inhibitor of Lactation (FIL)</a:t>
            </a:r>
            <a:r>
              <a:rPr lang="tr-TR" b="1" dirty="0"/>
              <a:t>]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2808312"/>
          </a:xfrm>
        </p:spPr>
        <p:txBody>
          <a:bodyPr>
            <a:normAutofit/>
          </a:bodyPr>
          <a:lstStyle/>
          <a:p>
            <a:r>
              <a:rPr lang="tr-TR" sz="2800" dirty="0"/>
              <a:t>Sütün içeriğinde süt üretimini azaltan bir inhibitör madde (FIL) bulunmaktadır</a:t>
            </a:r>
          </a:p>
          <a:p>
            <a:r>
              <a:rPr lang="tr-TR" sz="2800" dirty="0"/>
              <a:t>Eğer meme tümüyle boşalmazsa, bu inhibitör madde süt üretimini azaltır</a:t>
            </a:r>
          </a:p>
          <a:p>
            <a:r>
              <a:rPr lang="tr-TR" sz="2800" dirty="0"/>
              <a:t>Üretilen süt miktarı, tüketilen miktarla orantılıdır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34077-4D9C-475A-BB2D-7B51AA8B7CC6}" type="slidenum">
              <a:rPr lang="tr-TR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31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 rtlCol="0">
            <a:normAutofit/>
          </a:bodyPr>
          <a:lstStyle/>
          <a:p>
            <a:r>
              <a:rPr lang="tr-TR" dirty="0"/>
              <a:t>FIL birikimini engellemek için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Bebeğin memeyi tutuşu, emmesi doğru olmalıdır</a:t>
            </a:r>
          </a:p>
          <a:p>
            <a:r>
              <a:rPr lang="tr-TR" dirty="0"/>
              <a:t>Bebek sık emzirilmelidir</a:t>
            </a:r>
          </a:p>
          <a:p>
            <a:r>
              <a:rPr lang="tr-TR" dirty="0"/>
              <a:t>Bebeğin her iki memede de istediği kadar kalması sağlanmalıdır</a:t>
            </a:r>
          </a:p>
          <a:p>
            <a:r>
              <a:rPr lang="tr-TR" dirty="0"/>
              <a:t>Bebek ilk memeyi bitirmeden ikinci meme verilmemelidir</a:t>
            </a:r>
          </a:p>
          <a:p>
            <a:r>
              <a:rPr lang="tr-TR" dirty="0"/>
              <a:t>Bebek herhangi bir nedenle ememiyor ise memedeki süt sağılarak boşaltılmalıdır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E133-5F9D-49B3-B064-9E08B7526D01}" type="slidenum">
              <a:rPr lang="tr-TR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71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Bebeğin Emzirmedeki Rolü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Bebeğin emzirmedeki kontrolü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Prolaktin</a:t>
            </a:r>
            <a:r>
              <a:rPr lang="tr-TR" dirty="0"/>
              <a:t> üretimi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Oksitosin</a:t>
            </a:r>
            <a:r>
              <a:rPr lang="tr-TR" dirty="0"/>
              <a:t> refleksi 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Meme içinde inhibitör salınımı üzerinedir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Annenin bebeğine süt üretebilmesi için, bebeğin doğru şekilde ve sıklıkla emzirmesi gerekir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Bebek sadece meme başını emerek süt getiremez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96F45-55A7-40E3-BD99-BCBF503E498F}" type="slidenum">
              <a:rPr lang="tr-TR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0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9" descr="22200644053P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506" y="1231788"/>
            <a:ext cx="7878987" cy="439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209800"/>
            <a:ext cx="7491413" cy="3200400"/>
            <a:chOff x="528" y="1392"/>
            <a:chExt cx="4719" cy="2016"/>
          </a:xfrm>
        </p:grpSpPr>
        <p:pic>
          <p:nvPicPr>
            <p:cNvPr id="133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1392"/>
              <a:ext cx="2160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522"/>
              <a:ext cx="1920" cy="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3117" y="1488"/>
              <a:ext cx="21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3117" y="3408"/>
              <a:ext cx="21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56796" dir="17793903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rot="5400000">
              <a:off x="4282" y="2443"/>
              <a:ext cx="19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25400" dir="108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rot="5400000">
              <a:off x="2152" y="2443"/>
              <a:ext cx="19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254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528" y="1488"/>
              <a:ext cx="21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>
              <a:off x="528" y="3408"/>
              <a:ext cx="21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56796" dir="17793903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rot="5400000">
              <a:off x="1693" y="2443"/>
              <a:ext cx="19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38100" dir="108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rot="5400000">
              <a:off x="-437" y="2443"/>
              <a:ext cx="193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>
              <a:outerShdw dist="254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685800" y="792163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cs typeface="Arial" charset="0"/>
              </a:rPr>
              <a:t>İki resim arasındaki farklılıklar nelerdir</a:t>
            </a:r>
            <a:r>
              <a:rPr lang="tr-TR" sz="3600" dirty="0">
                <a:solidFill>
                  <a:srgbClr val="FF0000"/>
                </a:solidFill>
              </a:rPr>
              <a:t>?</a:t>
            </a:r>
          </a:p>
          <a:p>
            <a:pPr eaLnBrk="0" hangingPunct="0"/>
            <a:endParaRPr lang="tr-TR" sz="2400" b="1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48238" y="2343150"/>
            <a:ext cx="3381375" cy="3067050"/>
            <a:chOff x="3119" y="982"/>
            <a:chExt cx="2305" cy="2090"/>
          </a:xfrm>
        </p:grpSpPr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>
              <a:off x="3119" y="982"/>
              <a:ext cx="230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119" y="984"/>
              <a:ext cx="2305" cy="2088"/>
              <a:chOff x="3119" y="960"/>
              <a:chExt cx="2305" cy="2088"/>
            </a:xfrm>
          </p:grpSpPr>
          <p:sp>
            <p:nvSpPr>
              <p:cNvPr id="53265" name="Line 17"/>
              <p:cNvSpPr>
                <a:spLocks noChangeShapeType="1"/>
              </p:cNvSpPr>
              <p:nvPr/>
            </p:nvSpPr>
            <p:spPr bwMode="auto">
              <a:xfrm>
                <a:off x="3119" y="3048"/>
                <a:ext cx="230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 rot="5400000">
                <a:off x="4380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 rot="5400000">
                <a:off x="2075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3317" name="Rectangle 20"/>
          <p:cNvSpPr>
            <a:spLocks noChangeArrowheads="1"/>
          </p:cNvSpPr>
          <p:nvPr/>
        </p:nvSpPr>
        <p:spPr bwMode="auto">
          <a:xfrm>
            <a:off x="2719388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38200" y="2343150"/>
            <a:ext cx="3381375" cy="3067050"/>
            <a:chOff x="3119" y="982"/>
            <a:chExt cx="2305" cy="2090"/>
          </a:xfrm>
        </p:grpSpPr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>
              <a:off x="3119" y="982"/>
              <a:ext cx="230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119" y="984"/>
              <a:ext cx="2305" cy="2088"/>
              <a:chOff x="3119" y="960"/>
              <a:chExt cx="2305" cy="2088"/>
            </a:xfrm>
          </p:grpSpPr>
          <p:sp>
            <p:nvSpPr>
              <p:cNvPr id="53272" name="Line 24"/>
              <p:cNvSpPr>
                <a:spLocks noChangeShapeType="1"/>
              </p:cNvSpPr>
              <p:nvPr/>
            </p:nvSpPr>
            <p:spPr bwMode="auto">
              <a:xfrm>
                <a:off x="3119" y="3048"/>
                <a:ext cx="230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3273" name="Line 25"/>
              <p:cNvSpPr>
                <a:spLocks noChangeShapeType="1"/>
              </p:cNvSpPr>
              <p:nvPr/>
            </p:nvSpPr>
            <p:spPr bwMode="auto">
              <a:xfrm rot="5400000">
                <a:off x="4380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3274" name="Line 26"/>
              <p:cNvSpPr>
                <a:spLocks noChangeShapeType="1"/>
              </p:cNvSpPr>
              <p:nvPr/>
            </p:nvSpPr>
            <p:spPr bwMode="auto">
              <a:xfrm rot="5400000">
                <a:off x="2075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3216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0353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43200" y="838200"/>
            <a:ext cx="38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latin typeface="Times" charset="-94"/>
              </a:rPr>
              <a:t>1</a:t>
            </a:r>
            <a:endParaRPr lang="en-US" altLang="en-US" sz="2800">
              <a:latin typeface="Avant Garde Medium Oblique BT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248400" y="860425"/>
            <a:ext cx="38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latin typeface="Times" charset="-94"/>
              </a:rPr>
              <a:t>2</a:t>
            </a:r>
            <a:endParaRPr lang="en-US" altLang="en-US" sz="2800">
              <a:latin typeface="Avant Garde Medium Oblique BT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5536" y="4941168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r-TR" sz="2400" dirty="0" err="1">
                <a:cs typeface="Arial" charset="0"/>
              </a:rPr>
              <a:t>Areola</a:t>
            </a:r>
            <a:r>
              <a:rPr lang="tr-TR" sz="2400" dirty="0">
                <a:cs typeface="Arial" charset="0"/>
              </a:rPr>
              <a:t> bebeğin ağzının altında daha fazla yada üzeriyle eşit</a:t>
            </a:r>
          </a:p>
          <a:p>
            <a:pPr>
              <a:buFontTx/>
              <a:buChar char="-"/>
            </a:pPr>
            <a:r>
              <a:rPr lang="tr-TR" sz="2400" dirty="0">
                <a:cs typeface="Arial" charset="0"/>
              </a:rPr>
              <a:t>Emzirme sırasında meme gergin veya çekilmiş gözüküyor</a:t>
            </a:r>
            <a:endParaRPr lang="tr-TR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4425" y="1193800"/>
            <a:ext cx="3381375" cy="3276600"/>
            <a:chOff x="3119" y="982"/>
            <a:chExt cx="2305" cy="2090"/>
          </a:xfrm>
        </p:grpSpPr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3119" y="982"/>
              <a:ext cx="230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119" y="984"/>
              <a:ext cx="2305" cy="2088"/>
              <a:chOff x="3119" y="960"/>
              <a:chExt cx="2305" cy="2088"/>
            </a:xfrm>
          </p:grpSpPr>
          <p:sp>
            <p:nvSpPr>
              <p:cNvPr id="54282" name="Line 10"/>
              <p:cNvSpPr>
                <a:spLocks noChangeShapeType="1"/>
              </p:cNvSpPr>
              <p:nvPr/>
            </p:nvSpPr>
            <p:spPr bwMode="auto">
              <a:xfrm>
                <a:off x="3119" y="3048"/>
                <a:ext cx="230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4283" name="Line 11"/>
              <p:cNvSpPr>
                <a:spLocks noChangeShapeType="1"/>
              </p:cNvSpPr>
              <p:nvPr/>
            </p:nvSpPr>
            <p:spPr bwMode="auto">
              <a:xfrm rot="5400000">
                <a:off x="4380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4284" name="Line 12"/>
              <p:cNvSpPr>
                <a:spLocks noChangeShapeType="1"/>
              </p:cNvSpPr>
              <p:nvPr/>
            </p:nvSpPr>
            <p:spPr bwMode="auto">
              <a:xfrm rot="5400000">
                <a:off x="2075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48200" y="1193800"/>
            <a:ext cx="3381375" cy="3276600"/>
            <a:chOff x="3119" y="982"/>
            <a:chExt cx="2305" cy="2090"/>
          </a:xfrm>
        </p:grpSpPr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3119" y="982"/>
              <a:ext cx="230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119" y="984"/>
              <a:ext cx="2305" cy="2088"/>
              <a:chOff x="3119" y="960"/>
              <a:chExt cx="2305" cy="2088"/>
            </a:xfrm>
          </p:grpSpPr>
          <p:sp>
            <p:nvSpPr>
              <p:cNvPr id="54288" name="Line 16"/>
              <p:cNvSpPr>
                <a:spLocks noChangeShapeType="1"/>
              </p:cNvSpPr>
              <p:nvPr/>
            </p:nvSpPr>
            <p:spPr bwMode="auto">
              <a:xfrm>
                <a:off x="3119" y="3048"/>
                <a:ext cx="230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4289" name="Line 17"/>
              <p:cNvSpPr>
                <a:spLocks noChangeShapeType="1"/>
              </p:cNvSpPr>
              <p:nvPr/>
            </p:nvSpPr>
            <p:spPr bwMode="auto">
              <a:xfrm rot="5400000">
                <a:off x="4380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4290" name="Line 18"/>
              <p:cNvSpPr>
                <a:spLocks noChangeShapeType="1"/>
              </p:cNvSpPr>
              <p:nvPr/>
            </p:nvSpPr>
            <p:spPr bwMode="auto">
              <a:xfrm rot="5400000">
                <a:off x="2075" y="2004"/>
                <a:ext cx="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Amaç ve hedefler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Amaç; Emzirmenin nasıl olduğunu ve etkileyen   etmenleri açıklamak</a:t>
            </a:r>
          </a:p>
          <a:p>
            <a:r>
              <a:rPr lang="tr-TR" dirty="0"/>
              <a:t>Hedefler; </a:t>
            </a:r>
          </a:p>
          <a:p>
            <a:pPr lvl="1"/>
            <a:r>
              <a:rPr lang="tr-TR" dirty="0"/>
              <a:t>Emzirmenin nasıl olduğunu açıklayabilme,</a:t>
            </a:r>
          </a:p>
          <a:p>
            <a:pPr lvl="1"/>
            <a:r>
              <a:rPr lang="tr-TR" dirty="0"/>
              <a:t>Emzirmeyi etkileyen etmenleri açıklayabilme,</a:t>
            </a:r>
          </a:p>
          <a:p>
            <a:pPr lvl="1"/>
            <a:r>
              <a:rPr lang="tr-TR" dirty="0"/>
              <a:t>Doğru emzirme tekniğini açıklayabilme,</a:t>
            </a:r>
          </a:p>
          <a:p>
            <a:pPr lvl="1"/>
            <a:r>
              <a:rPr lang="tr-TR" dirty="0"/>
              <a:t>Bebeği memeye yanlış emzirmenin  sonuçlarını söyleyebilme</a:t>
            </a:r>
          </a:p>
          <a:p>
            <a:pPr lvl="1"/>
            <a:r>
              <a:rPr lang="tr-TR" dirty="0"/>
              <a:t>Bebeği memeye yanlış emzirmenin nedenlerini söyleyebilme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/>
              <a:t>Uygun meme tutuşu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Meme başı ve </a:t>
            </a:r>
            <a:r>
              <a:rPr lang="tr-TR" dirty="0" err="1"/>
              <a:t>areola</a:t>
            </a:r>
            <a:r>
              <a:rPr lang="tr-TR" dirty="0"/>
              <a:t> bebeğin ağzı içinde uzamıştır</a:t>
            </a:r>
          </a:p>
          <a:p>
            <a:pPr lvl="1"/>
            <a:r>
              <a:rPr lang="tr-TR" dirty="0" err="1"/>
              <a:t>Areolanın</a:t>
            </a:r>
            <a:r>
              <a:rPr lang="tr-TR" dirty="0"/>
              <a:t> altında kalan geniş kanallar bebeğin ağzının içinde</a:t>
            </a:r>
          </a:p>
          <a:p>
            <a:pPr lvl="1"/>
            <a:r>
              <a:rPr lang="tr-TR" dirty="0"/>
              <a:t>Bebeğin dili ileri doğru uzanarak sütü memeden sağıyor</a:t>
            </a:r>
          </a:p>
          <a:p>
            <a:r>
              <a:rPr lang="tr-TR" dirty="0"/>
              <a:t>Bu uygun meme tutuşudur ve bebek sütü rahatça alabilir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16135" r="53746" b="24086"/>
          <a:stretch/>
        </p:blipFill>
        <p:spPr bwMode="auto">
          <a:xfrm>
            <a:off x="4864224" y="1872287"/>
            <a:ext cx="3380184" cy="299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08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/>
              <a:t>Uygun olmayan meme tutuşu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Meme başı ve </a:t>
            </a:r>
            <a:r>
              <a:rPr lang="tr-TR" dirty="0" err="1"/>
              <a:t>areola</a:t>
            </a:r>
            <a:r>
              <a:rPr lang="tr-TR" dirty="0"/>
              <a:t> bebeğin ağzı içinde uzamamıştır</a:t>
            </a:r>
          </a:p>
          <a:p>
            <a:pPr lvl="1"/>
            <a:r>
              <a:rPr lang="tr-TR" dirty="0"/>
              <a:t>Kanallar bebeğin ağzının içinde değil</a:t>
            </a:r>
          </a:p>
          <a:p>
            <a:pPr lvl="1"/>
            <a:r>
              <a:rPr lang="tr-TR" dirty="0"/>
              <a:t>Bebeğin dili geride, sütü memeden sağamıyor</a:t>
            </a:r>
          </a:p>
          <a:p>
            <a:r>
              <a:rPr lang="tr-TR" dirty="0"/>
              <a:t>Bu uygun olmayan meme tutuşudur </a:t>
            </a:r>
          </a:p>
          <a:p>
            <a:r>
              <a:rPr lang="tr-TR" dirty="0"/>
              <a:t>Bebek meme başını emmektedir</a:t>
            </a:r>
          </a:p>
          <a:p>
            <a:r>
              <a:rPr lang="tr-TR" dirty="0"/>
              <a:t>Bu durum anne için ağrılıdır ve bebek de sütü kolay alamaz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8937" t="16094" r="11297" b="23728"/>
          <a:stretch>
            <a:fillRect/>
          </a:stretch>
        </p:blipFill>
        <p:spPr bwMode="auto">
          <a:xfrm>
            <a:off x="5292080" y="1638539"/>
            <a:ext cx="3250704" cy="33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4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dirty="0"/>
              <a:t>Emmenin etkin olmadığının göstergeleri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92500"/>
          </a:bodyPr>
          <a:lstStyle/>
          <a:p>
            <a:r>
              <a:rPr lang="tr-TR" dirty="0"/>
              <a:t>Sürekli hızlı hızlı emme</a:t>
            </a:r>
          </a:p>
          <a:p>
            <a:r>
              <a:rPr lang="tr-TR" dirty="0"/>
              <a:t>Emerken yanakların çökmesi</a:t>
            </a:r>
          </a:p>
          <a:p>
            <a:r>
              <a:rPr lang="tr-TR" dirty="0"/>
              <a:t>Şapırdatarak emme</a:t>
            </a:r>
          </a:p>
          <a:p>
            <a:r>
              <a:rPr lang="tr-TR" dirty="0"/>
              <a:t>Memede bebeğin huzursuzluğu, sakinleşmeme</a:t>
            </a:r>
          </a:p>
          <a:p>
            <a:r>
              <a:rPr lang="tr-TR" dirty="0"/>
              <a:t>Sık emme- her gün saat başından daha sık</a:t>
            </a:r>
          </a:p>
          <a:p>
            <a:r>
              <a:rPr lang="tr-TR" dirty="0"/>
              <a:t>Çok uzun emme- düşük doğum ağırlıklı olmadığı halde her beslenmede 1 saatten fazla emme</a:t>
            </a:r>
          </a:p>
          <a:p>
            <a:r>
              <a:rPr lang="tr-TR" dirty="0"/>
              <a:t>Emzirme sonrası tatmin olmuş görünmeme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5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9B6-E65C-4A92-8481-F55E276B72E2}" type="slidenum">
              <a:rPr lang="tr-TR" alt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 alt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melek\Desktop\emz. pozisyonları me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3872"/>
            <a:ext cx="7547274" cy="50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363293" y="54868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cs typeface="Arial" charset="0"/>
              </a:rPr>
              <a:t>Emzirme Pozisyonları</a:t>
            </a:r>
          </a:p>
        </p:txBody>
      </p:sp>
    </p:spTree>
    <p:extLst>
      <p:ext uri="{BB962C8B-B14F-4D97-AF65-F5344CB8AC3E}">
        <p14:creationId xmlns:p14="http://schemas.microsoft.com/office/powerpoint/2010/main" val="1351528419"/>
      </p:ext>
    </p:extLst>
  </p:cSld>
  <p:clrMapOvr>
    <a:masterClrMapping/>
  </p:clrMapOvr>
  <p:transition advTm="625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İkizlerin emzirilmesi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3608" y="1101690"/>
          <a:ext cx="7128792" cy="524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3" imgW="4142857" imgH="3048426" progId="">
                  <p:embed/>
                </p:oleObj>
              </mc:Choice>
              <mc:Fallback>
                <p:oleObj name="Photo Editor Photo" r:id="rId3" imgW="4142857" imgH="3048426" progId="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01690"/>
                        <a:ext cx="7128792" cy="5244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71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3" name="Picture 10" descr="Emma2_s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628800"/>
            <a:ext cx="3096344" cy="232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Twins_s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54740"/>
            <a:ext cx="3456849" cy="259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Faith_s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4383106"/>
            <a:ext cx="3128429" cy="209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53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/>
              <a:t>Uygun </a:t>
            </a:r>
            <a:r>
              <a:rPr lang="en-AU" dirty="0" err="1"/>
              <a:t>pozisyonun</a:t>
            </a:r>
            <a:r>
              <a:rPr lang="en-AU" dirty="0"/>
              <a:t> </a:t>
            </a:r>
            <a:r>
              <a:rPr lang="en-AU" dirty="0" err="1"/>
              <a:t>göstergeleri</a:t>
            </a:r>
            <a:endParaRPr lang="en-AU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</a:pPr>
            <a:r>
              <a:rPr lang="tr-TR" sz="2800" dirty="0"/>
              <a:t>Bebeğin gövdesi annesine dönüktür.</a:t>
            </a:r>
          </a:p>
          <a:p>
            <a:pPr eaLnBrk="1" hangingPunct="1">
              <a:lnSpc>
                <a:spcPct val="125000"/>
              </a:lnSpc>
            </a:pPr>
            <a:r>
              <a:rPr lang="tr-TR" sz="2800" dirty="0"/>
              <a:t>Bebeğin gövdesi annesine yakındır.</a:t>
            </a:r>
          </a:p>
          <a:p>
            <a:pPr eaLnBrk="1" hangingPunct="1">
              <a:lnSpc>
                <a:spcPct val="125000"/>
              </a:lnSpc>
            </a:pPr>
            <a:r>
              <a:rPr lang="tr-TR" sz="2800" dirty="0"/>
              <a:t>Bebeğin tüm gövdesi desteklenmiştir.</a:t>
            </a:r>
          </a:p>
          <a:p>
            <a:pPr eaLnBrk="1" hangingPunct="1">
              <a:lnSpc>
                <a:spcPct val="125000"/>
              </a:lnSpc>
            </a:pPr>
            <a:r>
              <a:rPr lang="tr-TR" sz="2800" dirty="0"/>
              <a:t>Bebeğin boynu düz ya da hafifçe geriye doğrudur.</a:t>
            </a:r>
            <a:endParaRPr lang="en-AU" sz="2800" dirty="0"/>
          </a:p>
        </p:txBody>
      </p:sp>
      <p:pic>
        <p:nvPicPr>
          <p:cNvPr id="6" name="Picture 3" descr="pcnm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7312" b="3123"/>
          <a:stretch>
            <a:fillRect/>
          </a:stretch>
        </p:blipFill>
        <p:spPr bwMode="auto">
          <a:xfrm>
            <a:off x="5580112" y="1628800"/>
            <a:ext cx="3231988" cy="4176464"/>
          </a:xfrm>
          <a:prstGeom prst="rect">
            <a:avLst/>
          </a:prstGeom>
          <a:noFill/>
          <a:ln w="57150">
            <a:solidFill>
              <a:srgbClr val="FF66CC"/>
            </a:solidFill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A76-95FF-44A4-9819-FCCD372E1DD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emzirme resimler\BEBEK ICIN EN IYI BESIN ANNE SÜTÜDÜR 074_0001.jpg"/>
          <p:cNvPicPr>
            <a:picLocks noChangeAspect="1" noChangeArrowheads="1"/>
          </p:cNvPicPr>
          <p:nvPr/>
        </p:nvPicPr>
        <p:blipFill>
          <a:blip r:embed="rId3" cstate="print"/>
          <a:srcRect l="1960" r="1179"/>
          <a:stretch>
            <a:fillRect/>
          </a:stretch>
        </p:blipFill>
        <p:spPr bwMode="auto">
          <a:xfrm>
            <a:off x="1331640" y="1412776"/>
            <a:ext cx="59046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1331640" y="51511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cs typeface="Arial" charset="0"/>
              </a:rPr>
              <a:t>Arama Refleksi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men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83146" y="1432446"/>
            <a:ext cx="5977707" cy="3993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331640" y="51511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cs typeface="Arial" charset="0"/>
              </a:rPr>
              <a:t>Emme Refleksi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331640" y="6206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cs typeface="Arial" charset="0"/>
              </a:rPr>
              <a:t>Yutma Refleksi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978162" cy="4248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Emzirme süreci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Normal bir emzirme eyleminde, bebeğe memeden anne sütü sağlayacak iki unsur gereklidir;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Sütü üreten ve salgılayan bir meme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Etkili emme ile sütü memeden boşaltan bir bebek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Bebeğin memeyi tutuşu bu iki unsurun çalışma başarısını belirler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Eğer memeden süt alınmazsa, daha fazla süt üretilmez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CF724-B955-4B5D-B056-8B041E18B4B6}" type="slidenum">
              <a:rPr lang="tr-TR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768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39552" y="2000250"/>
          <a:ext cx="1943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Photo Editor Photo" r:id="rId4" imgW="1943371" imgH="2857899" progId="">
                  <p:embed/>
                </p:oleObj>
              </mc:Choice>
              <mc:Fallback>
                <p:oleObj name="Photo Editor Photo" r:id="rId4" imgW="1943371" imgH="285789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00250"/>
                        <a:ext cx="19431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600450" y="1973194"/>
          <a:ext cx="2051670" cy="301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Photo Editor Photo" r:id="rId6" imgW="1943371" imgH="2857899" progId="">
                  <p:embed/>
                </p:oleObj>
              </mc:Choice>
              <mc:Fallback>
                <p:oleObj name="Photo Editor Photo" r:id="rId6" imgW="1943371" imgH="285789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973194"/>
                        <a:ext cx="2051670" cy="301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372200" y="2128837"/>
          <a:ext cx="2155330" cy="288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hoto Editor Photo" r:id="rId8" imgW="1943371" imgH="2600000" progId="">
                  <p:embed/>
                </p:oleObj>
              </mc:Choice>
              <mc:Fallback>
                <p:oleObj name="Photo Editor Photo" r:id="rId8" imgW="1943371" imgH="2600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128837"/>
                        <a:ext cx="2155330" cy="288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47664" y="6926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cs typeface="Arial" charset="0"/>
              </a:rPr>
              <a:t>Arama- Emme- Yutma Refleksi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36712"/>
            <a:ext cx="8243887" cy="4777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dirty="0"/>
              <a:t>Bebeğin memeye yanlış yerleştirilmesinin sonuçları</a:t>
            </a:r>
          </a:p>
        </p:txBody>
      </p:sp>
      <p:pic>
        <p:nvPicPr>
          <p:cNvPr id="19459" name="Picture 6" descr="1_multipart_xF8FF_6_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9542"/>
          <a:stretch>
            <a:fillRect/>
          </a:stretch>
        </p:blipFill>
        <p:spPr>
          <a:xfrm>
            <a:off x="3308350" y="1916113"/>
            <a:ext cx="2735263" cy="374513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67544" y="2527176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cs typeface="Arial" charset="0"/>
              </a:rPr>
              <a:t>BEBEĞİN SÜTÜ </a:t>
            </a:r>
            <a:r>
              <a:rPr lang="tr-TR" sz="2000" dirty="0" err="1">
                <a:cs typeface="Arial" charset="0"/>
              </a:rPr>
              <a:t>ETK</a:t>
            </a:r>
            <a:r>
              <a:rPr lang="tr-TR" sz="2000" dirty="0" err="1"/>
              <a:t>i</a:t>
            </a:r>
            <a:r>
              <a:rPr lang="tr-TR" sz="2000" dirty="0" err="1">
                <a:cs typeface="Arial" charset="0"/>
              </a:rPr>
              <a:t>N</a:t>
            </a:r>
            <a:r>
              <a:rPr lang="tr-TR" sz="2000" dirty="0"/>
              <a:t> </a:t>
            </a:r>
            <a:r>
              <a:rPr lang="tr-TR" sz="2000" dirty="0">
                <a:cs typeface="Arial" charset="0"/>
              </a:rPr>
              <a:t>ŞEKİLDE ALAMAMASI</a:t>
            </a:r>
            <a:r>
              <a:rPr lang="tr-TR" dirty="0"/>
              <a:t> </a:t>
            </a:r>
            <a:endParaRPr lang="tr-TR" sz="2000" dirty="0"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580112" y="1412776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solidFill>
                  <a:schemeClr val="bg1"/>
                </a:solidFill>
                <a:cs typeface="Arial" charset="0"/>
              </a:rPr>
              <a:t>MEME UCUNDA</a:t>
            </a:r>
            <a:endParaRPr lang="tr-TR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r>
              <a:rPr lang="tr-TR" sz="2000" dirty="0">
                <a:solidFill>
                  <a:schemeClr val="bg1"/>
                </a:solidFill>
                <a:cs typeface="Arial" charset="0"/>
              </a:rPr>
              <a:t>TAHRİŞ / ZEDELENME</a:t>
            </a:r>
            <a:endParaRPr lang="tr-TR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tr-TR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495250" y="1447056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cs typeface="Arial" charset="0"/>
              </a:rPr>
              <a:t>MEME UÇLARINDA</a:t>
            </a:r>
          </a:p>
          <a:p>
            <a:pPr algn="ctr"/>
            <a:r>
              <a:rPr lang="tr-TR" sz="2000" dirty="0"/>
              <a:t> </a:t>
            </a:r>
            <a:r>
              <a:rPr lang="tr-TR" sz="2000" dirty="0">
                <a:cs typeface="Arial" charset="0"/>
              </a:rPr>
              <a:t>AĞRI / ZEDELENME</a:t>
            </a:r>
            <a:endParaRPr lang="tr-TR" sz="2000" dirty="0"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7544" y="620688"/>
            <a:ext cx="8208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cs typeface="Times New Roman" pitchFamily="18" charset="0"/>
              </a:rPr>
              <a:t>Bebeği memeye yanlış yerleştirmenin sonuçları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563888" y="1772816"/>
            <a:ext cx="194421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tr-TR" sz="2000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63888" y="2852936"/>
            <a:ext cx="194421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tr-TR" sz="2000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580112" y="2527176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cs typeface="Arial" charset="0"/>
              </a:rPr>
              <a:t>MEMELER SÜTLE DOLU</a:t>
            </a:r>
            <a:r>
              <a:rPr lang="tr-TR" sz="2000" dirty="0">
                <a:cs typeface="Times New Roman" pitchFamily="18" charset="0"/>
              </a:rPr>
              <a:t> </a:t>
            </a:r>
            <a:r>
              <a:rPr lang="tr-TR" sz="2000" dirty="0">
                <a:cs typeface="Arial" charset="0"/>
              </a:rPr>
              <a:t>KALABİLİR</a:t>
            </a:r>
            <a:r>
              <a:rPr lang="tr-TR" sz="2000" dirty="0"/>
              <a:t> 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67544" y="3600000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tr-TR" sz="2000" dirty="0">
                <a:cs typeface="Arial" charset="0"/>
              </a:rPr>
              <a:t>SÜT YAVAŞ GELİR</a:t>
            </a:r>
            <a:r>
              <a:rPr lang="tr-TR" sz="2000" dirty="0"/>
              <a:t> </a:t>
            </a:r>
            <a:endParaRPr lang="tr-TR" sz="2000" dirty="0">
              <a:cs typeface="Times New Roman" pitchFamily="18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580112" y="3463280"/>
            <a:ext cx="3068638" cy="9738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cs typeface="Arial" charset="0"/>
              </a:rPr>
              <a:t>BEBEK DOYMAZ</a:t>
            </a:r>
            <a:endParaRPr lang="tr-TR" sz="2000" dirty="0">
              <a:cs typeface="Times New Roman" pitchFamily="18" charset="0"/>
            </a:endParaRPr>
          </a:p>
          <a:p>
            <a:pPr algn="ctr" eaLnBrk="0" hangingPunct="0"/>
            <a:r>
              <a:rPr lang="tr-TR" sz="2000" dirty="0">
                <a:cs typeface="Arial" charset="0"/>
              </a:rPr>
              <a:t>SIK / UZUN SÜRELİ     BESLENMEK İSTER</a:t>
            </a:r>
            <a:r>
              <a:rPr lang="tr-TR" sz="2000" dirty="0"/>
              <a:t> </a:t>
            </a: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3563888" y="3933056"/>
            <a:ext cx="194421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tr-TR" sz="2000"/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563888" y="4005064"/>
            <a:ext cx="1944216" cy="10801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tr-TR" sz="2000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467544" y="5047456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tr-TR" sz="2000" dirty="0">
                <a:cs typeface="Arial" charset="0"/>
              </a:rPr>
              <a:t> SÜT YAPIMI AZALIR</a:t>
            </a:r>
            <a:r>
              <a:rPr lang="tr-TR" sz="1600" dirty="0"/>
              <a:t> </a:t>
            </a:r>
            <a:endParaRPr lang="tr-TR" sz="2000" dirty="0">
              <a:cs typeface="Times New Roman" pitchFamily="18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5580112" y="4615408"/>
            <a:ext cx="3068638" cy="9738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cs typeface="Arial" charset="0"/>
              </a:rPr>
              <a:t>BEBEK HUYSUZLAŞIR</a:t>
            </a:r>
            <a:endParaRPr lang="tr-TR" sz="2000" dirty="0">
              <a:cs typeface="Times New Roman" pitchFamily="18" charset="0"/>
            </a:endParaRPr>
          </a:p>
          <a:p>
            <a:pPr algn="ctr" eaLnBrk="0" hangingPunct="0"/>
            <a:r>
              <a:rPr lang="tr-TR" sz="2000" dirty="0">
                <a:cs typeface="Arial" charset="0"/>
              </a:rPr>
              <a:t>EMMEYİ TÜMÜYLE REDEDER</a:t>
            </a:r>
            <a:r>
              <a:rPr lang="tr-TR" sz="2000" dirty="0"/>
              <a:t> 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580112" y="5767536"/>
            <a:ext cx="3068638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tr-TR" sz="2400" dirty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BEBEK KİLO ALAMAZ</a:t>
            </a:r>
            <a:r>
              <a:rPr lang="tr-TR" sz="2000" dirty="0"/>
              <a:t> </a:t>
            </a: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V="1">
            <a:off x="3563888" y="5157192"/>
            <a:ext cx="1944216" cy="2160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tr-TR" sz="2000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563888" y="5445224"/>
            <a:ext cx="1944216" cy="6480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tr-TR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dirty="0"/>
              <a:t>Meme ucu tahrişi</a:t>
            </a:r>
          </a:p>
        </p:txBody>
      </p:sp>
      <p:pic>
        <p:nvPicPr>
          <p:cNvPr id="21508" name="Picture 2" descr="F:\emzirme resimler\BEBEK ICIN EN IYI BESIN ANNE SÜTÜDÜR 062_0001.jpg"/>
          <p:cNvPicPr>
            <a:picLocks noChangeAspect="1" noChangeArrowheads="1"/>
          </p:cNvPicPr>
          <p:nvPr/>
        </p:nvPicPr>
        <p:blipFill>
          <a:blip r:embed="rId2" cstate="print"/>
          <a:srcRect l="2047" r="2047"/>
          <a:stretch>
            <a:fillRect/>
          </a:stretch>
        </p:blipFill>
        <p:spPr bwMode="auto">
          <a:xfrm>
            <a:off x="1043608" y="1340768"/>
            <a:ext cx="705678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dirty="0"/>
              <a:t>Yanlış yerleştirmenin nedenleri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343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BİBERON KULLANILMASI</a:t>
                      </a:r>
                      <a:endParaRPr lang="tr-TR" sz="105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EMZİRME BAŞLATILMADAN ÖNCE BİRKAÇ HAFTALIK İKEN</a:t>
                      </a:r>
                      <a:endParaRPr lang="tr-TR" sz="200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DENEYİMSİZ ANNE</a:t>
                      </a:r>
                      <a:endParaRPr lang="tr-TR" sz="105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İLK BEBEK</a:t>
                      </a:r>
                      <a:endParaRPr lang="tr-TR" sz="20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ÖNCEKİ BEBEĞİN BİBERONLA BESLENMESİ</a:t>
                      </a:r>
                      <a:endParaRPr lang="tr-TR" sz="20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tr-TR" sz="2000" dirty="0"/>
                        <a:t>FONKSİYONEL ZORLUKLAR</a:t>
                      </a:r>
                      <a:endParaRPr lang="tr-TR" sz="105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KÜÇÜK / ZAYIF BEBEK </a:t>
                      </a:r>
                      <a:endParaRPr lang="tr-TR" sz="2000" b="1" dirty="0">
                        <a:latin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tr-TR" sz="2000" dirty="0"/>
                        <a:t>MEME BAŞI / DOKUSU ESNEKLİĞİ AZLIĞI </a:t>
                      </a:r>
                      <a:endParaRPr lang="tr-TR" sz="2000" b="1" dirty="0">
                        <a:solidFill>
                          <a:srgbClr val="282389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MEMEDE SÜT BİRİKİMİ </a:t>
                      </a:r>
                      <a:endParaRPr lang="tr-TR" sz="2000" b="1" dirty="0">
                        <a:solidFill>
                          <a:srgbClr val="282389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DESTEK AZLIĞI</a:t>
                      </a:r>
                      <a:endParaRPr lang="tr-TR" sz="105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KENDİ ÇEVRELERİNDEN DESTEK AZLIĞI</a:t>
                      </a:r>
                      <a:endParaRPr lang="tr-TR" sz="200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DOKTOR / EBE / HEMŞİRENİN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DESTEĞE YÖNELİK EĞİTİM</a:t>
                      </a:r>
                    </a:p>
                    <a:p>
                      <a:r>
                        <a:rPr lang="tr-TR" sz="2000" dirty="0"/>
                        <a:t>YETERSİZLİĞİ</a:t>
                      </a:r>
                      <a:endParaRPr lang="tr-TR" sz="2000" b="1" dirty="0">
                        <a:solidFill>
                          <a:srgbClr val="28238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22337"/>
          </a:xfrm>
        </p:spPr>
        <p:txBody>
          <a:bodyPr/>
          <a:lstStyle/>
          <a:p>
            <a:r>
              <a:rPr lang="tr-TR" b="1" dirty="0"/>
              <a:t>Meme bakımı</a:t>
            </a: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tr-TR" dirty="0"/>
              <a:t>Memeleri temizlemek için yalnızca su kullanılmalıdır</a:t>
            </a:r>
          </a:p>
          <a:p>
            <a:r>
              <a:rPr lang="tr-TR" dirty="0"/>
              <a:t>Sabun, losyon, yağ, vazelin derinin doğal yağlanmasını bozar</a:t>
            </a:r>
          </a:p>
          <a:p>
            <a:r>
              <a:rPr lang="tr-TR" dirty="0"/>
              <a:t>Günlük vücut temizliği sırasında yıkama dışında memeleri yıkamak gerekli değildir</a:t>
            </a:r>
          </a:p>
          <a:p>
            <a:r>
              <a:rPr lang="tr-TR" dirty="0" err="1"/>
              <a:t>Sütyen</a:t>
            </a:r>
            <a:r>
              <a:rPr lang="tr-TR" dirty="0"/>
              <a:t> kullanımı şart değildir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1A0E5-7F72-4DA9-920F-AC9358A12297}" type="slidenum">
              <a:rPr lang="tr-TR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217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/>
              <a:t>Anneye, süt üretimini artırmak için neler öğretilebilir?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Doğumdan hemen sonra ten tene temasın sağlanması ve önemi</a:t>
            </a:r>
          </a:p>
          <a:p>
            <a:r>
              <a:rPr lang="tr-TR" sz="2800" dirty="0"/>
              <a:t>Bebeğin memeye doğru yerleşmesini, etkin emmesinin nasıl sağlanacağı</a:t>
            </a:r>
          </a:p>
          <a:p>
            <a:r>
              <a:rPr lang="tr-TR" sz="2800" dirty="0"/>
              <a:t>Emzik ya da  biberon kullanımının bebekte meme şaşkınlığı yapabileceği</a:t>
            </a:r>
          </a:p>
          <a:p>
            <a:r>
              <a:rPr lang="tr-TR" sz="2800" dirty="0"/>
              <a:t> Bebeğin her istediğinde, istediği kadar süre emmesinin önemi</a:t>
            </a:r>
          </a:p>
          <a:p>
            <a:r>
              <a:rPr lang="tr-TR" sz="2800" dirty="0"/>
              <a:t>Geceleri de emzirmenin </a:t>
            </a:r>
            <a:r>
              <a:rPr lang="tr-TR" sz="2800" dirty="0" err="1"/>
              <a:t>prolaktinin</a:t>
            </a:r>
            <a:r>
              <a:rPr lang="tr-TR" sz="2800" dirty="0"/>
              <a:t> salınımını artırarak süt üretimini arttırdığı</a:t>
            </a:r>
          </a:p>
          <a:p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E01AE-E73A-432A-8EFE-5FDB3B9C8B90}" type="slidenum">
              <a:rPr lang="tr-TR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372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Daha çok süt üretmek için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/>
              <a:t>DOĞRU TEKNİKLE </a:t>
            </a:r>
            <a:endParaRPr lang="en-US" sz="4000" dirty="0"/>
          </a:p>
          <a:p>
            <a:pPr algn="ctr">
              <a:buNone/>
            </a:pPr>
            <a:r>
              <a:rPr lang="tr-TR" sz="4000" dirty="0"/>
              <a:t>SIK EMZİRME  </a:t>
            </a:r>
            <a:r>
              <a:rPr lang="en-US" sz="4000" dirty="0"/>
              <a:t>=</a:t>
            </a:r>
            <a:r>
              <a:rPr lang="tr-TR" sz="4000" dirty="0"/>
              <a:t> DAHA ÇOK SÜT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624064" cy="3624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1784"/>
            <a:ext cx="9143999" cy="39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Dikdörtgen"/>
          <p:cNvSpPr/>
          <p:nvPr/>
        </p:nvSpPr>
        <p:spPr>
          <a:xfrm>
            <a:off x="539552" y="170080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4788024" y="162880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Memenin Anatomisi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Yağ  destek doku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Memeye biçim ve büyüklüğünü verir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Sinirler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Memeden beyne </a:t>
            </a:r>
            <a:r>
              <a:rPr lang="tr-TR" dirty="0" err="1"/>
              <a:t>laktasyon</a:t>
            </a:r>
            <a:r>
              <a:rPr lang="tr-TR" dirty="0"/>
              <a:t> hormonlarının salgılanması için gerekli  komutu iletir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Alveoller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Süt üreten hücrelerin oluşturduğu keseciklerdir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Süt kanalları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Alveollerde üretilen sütü meme başına taşıyan iletim sistemidir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64B94-C9AC-4B53-B987-C5574FDBED88}" type="slidenum">
              <a:rPr lang="tr-TR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32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Montgomery</a:t>
            </a:r>
            <a:r>
              <a:rPr lang="tr-TR" dirty="0"/>
              <a:t> Bezleri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 err="1"/>
              <a:t>Areola</a:t>
            </a:r>
            <a:r>
              <a:rPr lang="tr-TR" sz="2800" dirty="0"/>
              <a:t> bölgesinde bulunan </a:t>
            </a:r>
            <a:r>
              <a:rPr lang="tr-TR" sz="2800" dirty="0" err="1"/>
              <a:t>Montgomery</a:t>
            </a:r>
            <a:r>
              <a:rPr lang="tr-TR" sz="2800" dirty="0"/>
              <a:t> bezlerinin kendine has kokusu olan bir salgısı vardır, bu salgı,  annenin kokusunun kaynağıdır ve bebeğin anneyi ve memeyi tanımasını, bulmasını kolaylaştırır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3789040"/>
            <a:ext cx="3433170" cy="242241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38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95400"/>
            <a:ext cx="569533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23528" y="836712"/>
            <a:ext cx="449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cs typeface="Arial" charset="0"/>
              </a:rPr>
              <a:t>PROLAKTİN</a:t>
            </a:r>
            <a:endParaRPr lang="tr-TR" sz="105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tr-TR" sz="2000" dirty="0">
                <a:cs typeface="Arial" charset="0"/>
              </a:rPr>
              <a:t>Her emzirme sonrasında salgılanır</a:t>
            </a:r>
            <a:endParaRPr lang="tr-TR" sz="1050" dirty="0">
              <a:cs typeface="Times New Roman" pitchFamily="18" charset="0"/>
            </a:endParaRPr>
          </a:p>
          <a:p>
            <a:pPr eaLnBrk="0" hangingPunct="0"/>
            <a:r>
              <a:rPr lang="tr-TR" sz="2000" dirty="0">
                <a:cs typeface="Arial" charset="0"/>
              </a:rPr>
              <a:t>Bir sonraki emzirme için süt oluşturur</a:t>
            </a:r>
            <a:r>
              <a:rPr lang="tr-TR" sz="1600" dirty="0"/>
              <a:t> </a:t>
            </a:r>
            <a:endParaRPr lang="tr-TR" sz="2800" dirty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148064" y="1700808"/>
            <a:ext cx="219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>
                <a:cs typeface="Arial" charset="0"/>
              </a:rPr>
              <a:t>Meme başından</a:t>
            </a:r>
            <a:endParaRPr lang="tr-TR" sz="1000" dirty="0">
              <a:cs typeface="Times New Roman" pitchFamily="18" charset="0"/>
            </a:endParaRPr>
          </a:p>
          <a:p>
            <a:pPr eaLnBrk="0" hangingPunct="0"/>
            <a:r>
              <a:rPr lang="tr-TR" dirty="0">
                <a:cs typeface="Arial" charset="0"/>
              </a:rPr>
              <a:t>duygusal uyarı</a:t>
            </a:r>
            <a:r>
              <a:rPr lang="tr-TR" sz="1400" dirty="0"/>
              <a:t> </a:t>
            </a:r>
            <a:endParaRPr lang="tr-TR" sz="2400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905000" y="2514600"/>
            <a:ext cx="129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cs typeface="Arial" charset="0"/>
              </a:rPr>
              <a:t>Kandaki </a:t>
            </a:r>
            <a:endParaRPr lang="tr-TR" sz="1000">
              <a:cs typeface="Times New Roman" pitchFamily="18" charset="0"/>
            </a:endParaRPr>
          </a:p>
          <a:p>
            <a:pPr eaLnBrk="0" hangingPunct="0"/>
            <a:r>
              <a:rPr lang="tr-TR">
                <a:cs typeface="Arial" charset="0"/>
              </a:rPr>
              <a:t>prolaktin</a:t>
            </a:r>
            <a:endParaRPr lang="tr-TR" sz="1000">
              <a:cs typeface="Times New Roman" pitchFamily="18" charset="0"/>
            </a:endParaRPr>
          </a:p>
          <a:p>
            <a:pPr eaLnBrk="0" hangingPunct="0"/>
            <a:endParaRPr lang="tr-TR" sz="240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538913" y="3375025"/>
          <a:ext cx="19192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 Eşlem Resmi" r:id="rId5" imgW="1419048" imgH="1085714" progId="PBrush">
                  <p:embed/>
                </p:oleObj>
              </mc:Choice>
              <mc:Fallback>
                <p:oleObj name="Bit Eşlem Resmi" r:id="rId5" imgW="1419048" imgH="1085714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3375025"/>
                        <a:ext cx="191928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156176" y="4797152"/>
            <a:ext cx="2667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tr-TR" dirty="0">
                <a:cs typeface="Arial" charset="0"/>
              </a:rPr>
              <a:t>Gece daha fazla </a:t>
            </a:r>
            <a:r>
              <a:rPr lang="tr-TR" dirty="0" err="1">
                <a:cs typeface="Arial" charset="0"/>
              </a:rPr>
              <a:t>prolaktin</a:t>
            </a:r>
            <a:r>
              <a:rPr lang="tr-TR" dirty="0">
                <a:cs typeface="Arial" charset="0"/>
              </a:rPr>
              <a:t> salgılanır</a:t>
            </a:r>
            <a:endParaRPr lang="tr-TR" dirty="0"/>
          </a:p>
          <a:p>
            <a:pPr marL="179388" indent="-179388">
              <a:buFont typeface="Arial" pitchFamily="34" charset="0"/>
              <a:buChar char="•"/>
            </a:pPr>
            <a:endParaRPr lang="tr-TR" sz="1000" dirty="0"/>
          </a:p>
          <a:p>
            <a:pPr marL="179388" indent="-179388" eaLnBrk="0" hangingPunct="0">
              <a:buFont typeface="Arial" pitchFamily="34" charset="0"/>
              <a:buChar char="•"/>
            </a:pPr>
            <a:r>
              <a:rPr lang="tr-TR" dirty="0" err="1">
                <a:cs typeface="Arial" charset="0"/>
              </a:rPr>
              <a:t>Ovulasyonu</a:t>
            </a:r>
            <a:r>
              <a:rPr lang="tr-TR" dirty="0">
                <a:cs typeface="Arial" charset="0"/>
              </a:rPr>
              <a:t> baskılar</a:t>
            </a:r>
            <a:r>
              <a:rPr lang="tr-TR" sz="1400" dirty="0"/>
              <a:t> </a:t>
            </a:r>
            <a:endParaRPr lang="tr-TR" sz="24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43608" y="5013176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dirty="0">
                <a:cs typeface="Times New Roman" pitchFamily="18" charset="0"/>
              </a:rPr>
              <a:t>Bebek emiyor</a:t>
            </a:r>
            <a:endParaRPr lang="tr-TR" sz="1050" dirty="0">
              <a:cs typeface="Times New Roman" pitchFamily="18" charset="0"/>
            </a:endParaRPr>
          </a:p>
          <a:p>
            <a:pPr eaLnBrk="0" hangingPunct="0"/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8768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836712"/>
            <a:ext cx="411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cs typeface="Arial" charset="0"/>
              </a:rPr>
              <a:t>OKSİTOSİN REFLEKSİ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 </a:t>
            </a:r>
            <a:endParaRPr lang="tr-TR" sz="105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tr-TR" sz="2000" dirty="0">
                <a:cs typeface="Arial" charset="0"/>
              </a:rPr>
              <a:t>Emzirmeden önce veya emzirme sırasında oluşur</a:t>
            </a:r>
          </a:p>
          <a:p>
            <a:pPr eaLnBrk="0" hangingPunct="0"/>
            <a:r>
              <a:rPr lang="tr-TR" sz="2000" dirty="0">
                <a:cs typeface="Arial" charset="0"/>
              </a:rPr>
              <a:t>Sütün oluşmasını sağlar</a:t>
            </a:r>
            <a:endParaRPr lang="tr-TR" sz="1050" dirty="0">
              <a:cs typeface="Times New Roman" pitchFamily="18" charset="0"/>
            </a:endParaRPr>
          </a:p>
          <a:p>
            <a:pPr eaLnBrk="0" hangingPunct="0"/>
            <a:endParaRPr lang="tr-TR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638800" y="1370013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cs typeface="Times New Roman" pitchFamily="18" charset="0"/>
              </a:rPr>
              <a:t>Meme başından duygusal uyarı</a:t>
            </a:r>
            <a:r>
              <a:rPr lang="tr-TR" sz="1600"/>
              <a:t> </a:t>
            </a:r>
            <a:endParaRPr lang="tr-TR" sz="2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43000" y="26050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cs typeface="Times New Roman" pitchFamily="18" charset="0"/>
              </a:rPr>
              <a:t>Kandaki oksitosin</a:t>
            </a:r>
            <a:r>
              <a:rPr lang="tr-TR" sz="1600"/>
              <a:t> </a:t>
            </a:r>
            <a:endParaRPr lang="tr-TR" sz="2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0" y="4449763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dirty="0">
                <a:cs typeface="Times New Roman" pitchFamily="18" charset="0"/>
              </a:rPr>
              <a:t>Bebek emiyor</a:t>
            </a:r>
            <a:endParaRPr lang="tr-TR" sz="1050" dirty="0">
              <a:cs typeface="Times New Roman" pitchFamily="18" charset="0"/>
            </a:endParaRPr>
          </a:p>
          <a:p>
            <a:pPr eaLnBrk="0" hangingPunct="0"/>
            <a:endParaRPr lang="tr-TR" sz="2800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019800" y="5364163"/>
            <a:ext cx="2971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cs typeface="Times New Roman" pitchFamily="18" charset="0"/>
              </a:rPr>
              <a:t>Uterusun kasılmasını sağlar</a:t>
            </a:r>
            <a:endParaRPr lang="tr-TR" sz="1050">
              <a:cs typeface="Times New Roman" pitchFamily="18" charset="0"/>
            </a:endParaRPr>
          </a:p>
          <a:p>
            <a:pPr eaLnBrk="0" hangingPunct="0"/>
            <a:endParaRPr lang="tr-TR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29000" y="1343025"/>
          <a:ext cx="3303588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 Eşlem Resmi" r:id="rId4" imgW="3095238" imgH="4304762" progId="PBrush">
                  <p:embed/>
                </p:oleObj>
              </mc:Choice>
              <mc:Fallback>
                <p:oleObj name="Bit Eşlem Resmi" r:id="rId4" imgW="3095238" imgH="430476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43025"/>
                        <a:ext cx="3303588" cy="399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400800" y="1066800"/>
            <a:ext cx="16002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indent="-288925" algn="just">
              <a:tabLst>
                <a:tab pos="504825" algn="l"/>
              </a:tabLst>
            </a:pPr>
            <a:r>
              <a:rPr lang="tr-TR" dirty="0"/>
              <a:t>·</a:t>
            </a:r>
            <a:r>
              <a:rPr lang="tr-TR" sz="800" dirty="0"/>
              <a:t>          </a:t>
            </a:r>
            <a:r>
              <a:rPr lang="tr-TR" b="1" dirty="0"/>
              <a:t>KAYGI</a:t>
            </a:r>
          </a:p>
          <a:p>
            <a:pPr indent="-288925" algn="just" eaLnBrk="0" hangingPunct="0">
              <a:tabLst>
                <a:tab pos="504825" algn="l"/>
              </a:tabLst>
            </a:pPr>
            <a:r>
              <a:rPr lang="tr-TR" dirty="0">
                <a:cs typeface="Times New Roman" pitchFamily="18" charset="0"/>
              </a:rPr>
              <a:t>·</a:t>
            </a:r>
            <a:r>
              <a:rPr lang="tr-TR" sz="800" dirty="0">
                <a:cs typeface="Times New Roman" pitchFamily="18" charset="0"/>
              </a:rPr>
              <a:t>          </a:t>
            </a:r>
            <a:r>
              <a:rPr lang="tr-TR" b="1" dirty="0">
                <a:cs typeface="Times New Roman" pitchFamily="18" charset="0"/>
              </a:rPr>
              <a:t>STRES</a:t>
            </a:r>
            <a:endParaRPr lang="tr-TR" sz="2400" dirty="0">
              <a:cs typeface="Times New Roman" pitchFamily="18" charset="0"/>
            </a:endParaRPr>
          </a:p>
          <a:p>
            <a:pPr marL="180975" indent="-180975" algn="just" eaLnBrk="0" hangingPunct="0">
              <a:tabLst>
                <a:tab pos="180975" algn="l"/>
              </a:tabLst>
            </a:pPr>
            <a:r>
              <a:rPr lang="tr-TR" dirty="0">
                <a:cs typeface="Times New Roman" pitchFamily="18" charset="0"/>
              </a:rPr>
              <a:t>·</a:t>
            </a:r>
            <a:r>
              <a:rPr lang="tr-TR" sz="800" dirty="0">
                <a:cs typeface="Times New Roman" pitchFamily="18" charset="0"/>
              </a:rPr>
              <a:t>          </a:t>
            </a:r>
            <a:r>
              <a:rPr lang="tr-TR" b="1" dirty="0">
                <a:cs typeface="Times New Roman" pitchFamily="18" charset="0"/>
              </a:rPr>
              <a:t>AĞRI</a:t>
            </a:r>
            <a:endParaRPr lang="tr-TR" sz="2400" dirty="0">
              <a:cs typeface="Times New Roman" pitchFamily="18" charset="0"/>
            </a:endParaRPr>
          </a:p>
          <a:p>
            <a:pPr indent="-288925" algn="just" eaLnBrk="0" hangingPunct="0">
              <a:tabLst>
                <a:tab pos="504825" algn="l"/>
              </a:tabLst>
            </a:pPr>
            <a:r>
              <a:rPr lang="tr-TR" dirty="0">
                <a:cs typeface="Times New Roman" pitchFamily="18" charset="0"/>
              </a:rPr>
              <a:t>·</a:t>
            </a:r>
            <a:r>
              <a:rPr lang="tr-TR" sz="800" dirty="0">
                <a:cs typeface="Times New Roman" pitchFamily="18" charset="0"/>
              </a:rPr>
              <a:t>          </a:t>
            </a:r>
            <a:r>
              <a:rPr lang="tr-TR" b="1" dirty="0">
                <a:cs typeface="Times New Roman" pitchFamily="18" charset="0"/>
              </a:rPr>
              <a:t>ŞÜPHE</a:t>
            </a:r>
            <a:endParaRPr lang="tr-TR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7620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cs typeface="Arial" charset="0"/>
              </a:rPr>
              <a:t>OKSİTOSİN REFLEKSİ</a:t>
            </a:r>
          </a:p>
          <a:p>
            <a:pPr eaLnBrk="0" hangingPunct="0"/>
            <a:endParaRPr lang="tr-TR" sz="24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444208" y="1157288"/>
            <a:ext cx="151216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4666" bIns="0">
            <a:spAutoFit/>
          </a:bodyPr>
          <a:lstStyle/>
          <a:p>
            <a:pPr algn="just">
              <a:tabLst>
                <a:tab pos="0" algn="l"/>
              </a:tabLst>
            </a:pPr>
            <a:endParaRPr lang="tr-TR" sz="1000" dirty="0">
              <a:cs typeface="Times New Roman" pitchFamily="18" charset="0"/>
            </a:endParaRPr>
          </a:p>
          <a:p>
            <a:pPr indent="-288925" eaLnBrk="0" hangingPunct="0">
              <a:tabLst>
                <a:tab pos="504825" algn="l"/>
              </a:tabLst>
            </a:pPr>
            <a:endParaRPr lang="tr-TR" sz="2400" dirty="0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-10800000">
            <a:off x="827584" y="2924944"/>
            <a:ext cx="2362200" cy="1846263"/>
          </a:xfrm>
          <a:prstGeom prst="wedgeRoundRectCallout">
            <a:avLst>
              <a:gd name="adj1" fmla="val -86389"/>
              <a:gd name="adj2" fmla="val 7163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10800000"/>
          <a:lstStyle/>
          <a:p>
            <a:pPr eaLnBrk="0" hangingPunct="0">
              <a:defRPr/>
            </a:pPr>
            <a:endParaRPr lang="tr-TR" sz="12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71600" y="2996952"/>
            <a:ext cx="20882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r>
              <a:rPr lang="tr-TR" dirty="0">
                <a:cs typeface="Times New Roman" pitchFamily="18" charset="0"/>
              </a:rPr>
              <a:t>Bebek için sevgi dolu düşünceler</a:t>
            </a:r>
          </a:p>
          <a:p>
            <a:pPr marL="180975" indent="-180975" algn="just">
              <a:buFont typeface="Wingdings" pitchFamily="2" charset="2"/>
              <a:buChar char="§"/>
            </a:pPr>
            <a:r>
              <a:rPr lang="tr-TR" dirty="0"/>
              <a:t>Bebeğin sesi</a:t>
            </a:r>
          </a:p>
          <a:p>
            <a:pPr marL="180975" indent="-180975" algn="just" eaLnBrk="0" hangingPunct="0">
              <a:buFont typeface="Wingdings" pitchFamily="2" charset="2"/>
              <a:buChar char="§"/>
            </a:pPr>
            <a:r>
              <a:rPr lang="tr-TR" dirty="0">
                <a:cs typeface="Times New Roman" pitchFamily="18" charset="0"/>
              </a:rPr>
              <a:t>Bebeğin görüntüsü</a:t>
            </a:r>
          </a:p>
          <a:p>
            <a:pPr marL="180975" indent="-180975" algn="just" eaLnBrk="0" hangingPunct="0"/>
            <a:r>
              <a:rPr lang="tr-TR" b="1" dirty="0"/>
              <a:t>           GÜVEN</a:t>
            </a:r>
            <a:endParaRPr lang="tr-TR" sz="24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5745163"/>
            <a:ext cx="3505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cs typeface="Times New Roman" pitchFamily="18" charset="0"/>
              </a:rPr>
              <a:t>Bunlar reflekse YARDIM eder</a:t>
            </a:r>
            <a:endParaRPr lang="tr-TR" sz="1000" dirty="0">
              <a:cs typeface="Times New Roman" pitchFamily="18" charset="0"/>
            </a:endParaRPr>
          </a:p>
          <a:p>
            <a:pPr eaLnBrk="0" hangingPunct="0"/>
            <a:endParaRPr lang="tr-TR" sz="2400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876800" y="5745163"/>
            <a:ext cx="396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dirty="0">
                <a:cs typeface="Times New Roman" pitchFamily="18" charset="0"/>
              </a:rPr>
              <a:t>Bunlar reflekse ENGEL olur</a:t>
            </a:r>
            <a:endParaRPr lang="tr-TR" sz="1000" dirty="0">
              <a:cs typeface="Times New Roman" pitchFamily="18" charset="0"/>
            </a:endParaRPr>
          </a:p>
          <a:p>
            <a:pPr eaLnBrk="0" hangingPunct="0"/>
            <a:endParaRPr lang="tr-T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1018</Words>
  <Application>Microsoft Office PowerPoint</Application>
  <PresentationFormat>Ekran Gösterisi (4:3)</PresentationFormat>
  <Paragraphs>232</Paragraphs>
  <Slides>37</Slides>
  <Notes>27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Avant Garde Medium Oblique BT</vt:lpstr>
      <vt:lpstr>Calibri</vt:lpstr>
      <vt:lpstr>Times</vt:lpstr>
      <vt:lpstr>Times New Roman</vt:lpstr>
      <vt:lpstr>Wingdings</vt:lpstr>
      <vt:lpstr>Ofis Teması</vt:lpstr>
      <vt:lpstr>Bit Eşlem Resmi</vt:lpstr>
      <vt:lpstr>Photo Editor Photo</vt:lpstr>
      <vt:lpstr>EMZİRME NASIL OLUYOR</vt:lpstr>
      <vt:lpstr>Amaç ve hedefler</vt:lpstr>
      <vt:lpstr>Emzirme süreci</vt:lpstr>
      <vt:lpstr>PowerPoint Sunusu</vt:lpstr>
      <vt:lpstr>Memenin Anatomisi</vt:lpstr>
      <vt:lpstr>Montgomery Bezleri</vt:lpstr>
      <vt:lpstr>PowerPoint Sunusu</vt:lpstr>
      <vt:lpstr>PowerPoint Sunusu</vt:lpstr>
      <vt:lpstr>PowerPoint Sunusu</vt:lpstr>
      <vt:lpstr>Oksitosin refleksini artırmak için annenin yapabilecekleri</vt:lpstr>
      <vt:lpstr>Oksitosin Refleksine yardım</vt:lpstr>
      <vt:lpstr>Geçici olarak oksitosin refleksini azaltan durumlar</vt:lpstr>
      <vt:lpstr>Anne sütünde inhibitör madde</vt:lpstr>
      <vt:lpstr>Laktasyonun geribildirim inhibitörü [Feedback Inhibitor of Lactation (FIL)]</vt:lpstr>
      <vt:lpstr>FIL birikimini engellemek için</vt:lpstr>
      <vt:lpstr>Bebeğin Emzirmedeki Rolü</vt:lpstr>
      <vt:lpstr>PowerPoint Sunusu</vt:lpstr>
      <vt:lpstr>PowerPoint Sunusu</vt:lpstr>
      <vt:lpstr>PowerPoint Sunusu</vt:lpstr>
      <vt:lpstr>Uygun meme tutuşu</vt:lpstr>
      <vt:lpstr>Uygun olmayan meme tutuşu</vt:lpstr>
      <vt:lpstr>Emmenin etkin olmadığının göstergeleri</vt:lpstr>
      <vt:lpstr>PowerPoint Sunusu</vt:lpstr>
      <vt:lpstr>İkizlerin emzirilmesi</vt:lpstr>
      <vt:lpstr>PowerPoint Sunusu</vt:lpstr>
      <vt:lpstr>Uygun pozisyonun göstergeleri</vt:lpstr>
      <vt:lpstr>PowerPoint Sunusu</vt:lpstr>
      <vt:lpstr>PowerPoint Sunusu</vt:lpstr>
      <vt:lpstr>PowerPoint Sunusu</vt:lpstr>
      <vt:lpstr>PowerPoint Sunusu</vt:lpstr>
      <vt:lpstr>Bebeğin memeye yanlış yerleştirilmesinin sonuçları</vt:lpstr>
      <vt:lpstr>PowerPoint Sunusu</vt:lpstr>
      <vt:lpstr>Meme ucu tahrişi</vt:lpstr>
      <vt:lpstr>Yanlış yerleştirmenin nedenleri</vt:lpstr>
      <vt:lpstr>Meme bakımı</vt:lpstr>
      <vt:lpstr>Anneye, süt üretimini artırmak için neler öğretilebilir?</vt:lpstr>
      <vt:lpstr>Daha çok süt üretmek için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EMZİRME NASIL OLUYOR</dc:title>
  <dc:creator>basak.tezel</dc:creator>
  <cp:lastModifiedBy>melek</cp:lastModifiedBy>
  <cp:revision>16</cp:revision>
  <dcterms:created xsi:type="dcterms:W3CDTF">2016-01-28T13:18:43Z</dcterms:created>
  <dcterms:modified xsi:type="dcterms:W3CDTF">2016-10-31T09:46:53Z</dcterms:modified>
</cp:coreProperties>
</file>