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61" r:id="rId2"/>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84" r:id="rId17"/>
    <p:sldId id="285" r:id="rId18"/>
    <p:sldId id="287"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8" r:id="rId36"/>
    <p:sldId id="306" r:id="rId37"/>
    <p:sldId id="307" r:id="rId38"/>
    <p:sldId id="309"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31" autoAdjust="0"/>
    <p:restoredTop sz="86430" autoAdjust="0"/>
  </p:normalViewPr>
  <p:slideViewPr>
    <p:cSldViewPr snapToGrid="0">
      <p:cViewPr varScale="1">
        <p:scale>
          <a:sx n="67" d="100"/>
          <a:sy n="67" d="100"/>
        </p:scale>
        <p:origin x="-138" y="-6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75F2AF-299C-472B-A9C6-E5100EF30FDA}" type="datetimeFigureOut">
              <a:rPr lang="tr-TR" smtClean="0"/>
              <a:pPr/>
              <a:t>18.10.2016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2A1EF-AE86-4046-AB5D-9376AEC874FD}" type="slidenum">
              <a:rPr lang="tr-TR" smtClean="0"/>
              <a:pPr/>
              <a:t>‹#›</a:t>
            </a:fld>
            <a:endParaRPr lang="tr-TR"/>
          </a:p>
        </p:txBody>
      </p:sp>
    </p:spTree>
    <p:extLst>
      <p:ext uri="{BB962C8B-B14F-4D97-AF65-F5344CB8AC3E}">
        <p14:creationId xmlns:p14="http://schemas.microsoft.com/office/powerpoint/2010/main" val="5147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3</a:t>
            </a:fld>
            <a:endParaRPr lang="tr-TR"/>
          </a:p>
        </p:txBody>
      </p:sp>
    </p:spTree>
    <p:extLst>
      <p:ext uri="{BB962C8B-B14F-4D97-AF65-F5344CB8AC3E}">
        <p14:creationId xmlns:p14="http://schemas.microsoft.com/office/powerpoint/2010/main" val="3949860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12</a:t>
            </a:fld>
            <a:endParaRPr lang="tr-TR"/>
          </a:p>
        </p:txBody>
      </p:sp>
    </p:spTree>
    <p:extLst>
      <p:ext uri="{BB962C8B-B14F-4D97-AF65-F5344CB8AC3E}">
        <p14:creationId xmlns:p14="http://schemas.microsoft.com/office/powerpoint/2010/main" val="2983381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13</a:t>
            </a:fld>
            <a:endParaRPr lang="tr-TR"/>
          </a:p>
        </p:txBody>
      </p:sp>
    </p:spTree>
    <p:extLst>
      <p:ext uri="{BB962C8B-B14F-4D97-AF65-F5344CB8AC3E}">
        <p14:creationId xmlns:p14="http://schemas.microsoft.com/office/powerpoint/2010/main" val="94365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14</a:t>
            </a:fld>
            <a:endParaRPr lang="tr-TR"/>
          </a:p>
        </p:txBody>
      </p:sp>
    </p:spTree>
    <p:extLst>
      <p:ext uri="{BB962C8B-B14F-4D97-AF65-F5344CB8AC3E}">
        <p14:creationId xmlns:p14="http://schemas.microsoft.com/office/powerpoint/2010/main" val="3635717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15</a:t>
            </a:fld>
            <a:endParaRPr lang="tr-TR"/>
          </a:p>
        </p:txBody>
      </p:sp>
    </p:spTree>
    <p:extLst>
      <p:ext uri="{BB962C8B-B14F-4D97-AF65-F5344CB8AC3E}">
        <p14:creationId xmlns:p14="http://schemas.microsoft.com/office/powerpoint/2010/main" val="1587149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16</a:t>
            </a:fld>
            <a:endParaRPr lang="tr-TR"/>
          </a:p>
        </p:txBody>
      </p:sp>
    </p:spTree>
    <p:extLst>
      <p:ext uri="{BB962C8B-B14F-4D97-AF65-F5344CB8AC3E}">
        <p14:creationId xmlns:p14="http://schemas.microsoft.com/office/powerpoint/2010/main" val="4075931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17</a:t>
            </a:fld>
            <a:endParaRPr lang="tr-TR"/>
          </a:p>
        </p:txBody>
      </p:sp>
    </p:spTree>
    <p:extLst>
      <p:ext uri="{BB962C8B-B14F-4D97-AF65-F5344CB8AC3E}">
        <p14:creationId xmlns:p14="http://schemas.microsoft.com/office/powerpoint/2010/main" val="526350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18</a:t>
            </a:fld>
            <a:endParaRPr lang="tr-TR"/>
          </a:p>
        </p:txBody>
      </p:sp>
    </p:spTree>
    <p:extLst>
      <p:ext uri="{BB962C8B-B14F-4D97-AF65-F5344CB8AC3E}">
        <p14:creationId xmlns:p14="http://schemas.microsoft.com/office/powerpoint/2010/main" val="813158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Grup tartışması. </a:t>
            </a:r>
            <a:r>
              <a:rPr lang="tr-TR" smtClean="0"/>
              <a:t>Ten </a:t>
            </a:r>
            <a:r>
              <a:rPr lang="tr-TR" dirty="0" smtClean="0"/>
              <a:t>tene temas farkındalığı ameliyathane ve doğumhane personeline kazandırmanın önemine </a:t>
            </a:r>
            <a:r>
              <a:rPr lang="tr-TR" smtClean="0"/>
              <a:t>vurgu yapılmalı.</a:t>
            </a:r>
            <a:endParaRPr lang="tr-TR" dirty="0"/>
          </a:p>
        </p:txBody>
      </p:sp>
      <p:sp>
        <p:nvSpPr>
          <p:cNvPr id="4" name="3 Slayt Numarası Yer Tutucusu"/>
          <p:cNvSpPr>
            <a:spLocks noGrp="1"/>
          </p:cNvSpPr>
          <p:nvPr>
            <p:ph type="sldNum" sz="quarter" idx="10"/>
          </p:nvPr>
        </p:nvSpPr>
        <p:spPr/>
        <p:txBody>
          <a:bodyPr/>
          <a:lstStyle/>
          <a:p>
            <a:fld id="{6532A1EF-AE86-4046-AB5D-9376AEC874FD}" type="slidenum">
              <a:rPr lang="tr-TR" smtClean="0"/>
              <a:pPr/>
              <a:t>19</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21</a:t>
            </a:fld>
            <a:endParaRPr lang="tr-TR"/>
          </a:p>
        </p:txBody>
      </p:sp>
    </p:spTree>
    <p:extLst>
      <p:ext uri="{BB962C8B-B14F-4D97-AF65-F5344CB8AC3E}">
        <p14:creationId xmlns:p14="http://schemas.microsoft.com/office/powerpoint/2010/main" val="2821989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22</a:t>
            </a:fld>
            <a:endParaRPr lang="tr-TR"/>
          </a:p>
        </p:txBody>
      </p:sp>
    </p:spTree>
    <p:extLst>
      <p:ext uri="{BB962C8B-B14F-4D97-AF65-F5344CB8AC3E}">
        <p14:creationId xmlns:p14="http://schemas.microsoft.com/office/powerpoint/2010/main" val="209499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532A1EF-AE86-4046-AB5D-9376AEC874FD}" type="slidenum">
              <a:rPr lang="tr-TR" smtClean="0"/>
              <a:pPr/>
              <a:t>4</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23</a:t>
            </a:fld>
            <a:endParaRPr lang="tr-TR"/>
          </a:p>
        </p:txBody>
      </p:sp>
    </p:spTree>
    <p:extLst>
      <p:ext uri="{BB962C8B-B14F-4D97-AF65-F5344CB8AC3E}">
        <p14:creationId xmlns:p14="http://schemas.microsoft.com/office/powerpoint/2010/main" val="2428830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532A1EF-AE86-4046-AB5D-9376AEC874FD}" type="slidenum">
              <a:rPr lang="tr-TR" smtClean="0"/>
              <a:pPr/>
              <a:t>24</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25</a:t>
            </a:fld>
            <a:endParaRPr lang="tr-TR"/>
          </a:p>
        </p:txBody>
      </p:sp>
    </p:spTree>
    <p:extLst>
      <p:ext uri="{BB962C8B-B14F-4D97-AF65-F5344CB8AC3E}">
        <p14:creationId xmlns:p14="http://schemas.microsoft.com/office/powerpoint/2010/main" val="2665326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26</a:t>
            </a:fld>
            <a:endParaRPr lang="tr-TR"/>
          </a:p>
        </p:txBody>
      </p:sp>
    </p:spTree>
    <p:extLst>
      <p:ext uri="{BB962C8B-B14F-4D97-AF65-F5344CB8AC3E}">
        <p14:creationId xmlns:p14="http://schemas.microsoft.com/office/powerpoint/2010/main" val="1982478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27</a:t>
            </a:fld>
            <a:endParaRPr lang="tr-TR"/>
          </a:p>
        </p:txBody>
      </p:sp>
    </p:spTree>
    <p:extLst>
      <p:ext uri="{BB962C8B-B14F-4D97-AF65-F5344CB8AC3E}">
        <p14:creationId xmlns:p14="http://schemas.microsoft.com/office/powerpoint/2010/main" val="971513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532A1EF-AE86-4046-AB5D-9376AEC874FD}" type="slidenum">
              <a:rPr lang="tr-TR" smtClean="0"/>
              <a:pPr/>
              <a:t>28</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Grup tartışması</a:t>
            </a:r>
            <a:endParaRPr lang="tr-TR" dirty="0"/>
          </a:p>
        </p:txBody>
      </p:sp>
      <p:sp>
        <p:nvSpPr>
          <p:cNvPr id="4" name="Slayt Numarası Yer Tutucusu 3"/>
          <p:cNvSpPr>
            <a:spLocks noGrp="1"/>
          </p:cNvSpPr>
          <p:nvPr>
            <p:ph type="sldNum" sz="quarter" idx="10"/>
          </p:nvPr>
        </p:nvSpPr>
        <p:spPr/>
        <p:txBody>
          <a:bodyPr/>
          <a:lstStyle/>
          <a:p>
            <a:fld id="{6532A1EF-AE86-4046-AB5D-9376AEC874FD}" type="slidenum">
              <a:rPr lang="tr-TR" smtClean="0"/>
              <a:pPr/>
              <a:t>29</a:t>
            </a:fld>
            <a:endParaRPr lang="tr-TR"/>
          </a:p>
        </p:txBody>
      </p:sp>
    </p:spTree>
    <p:extLst>
      <p:ext uri="{BB962C8B-B14F-4D97-AF65-F5344CB8AC3E}">
        <p14:creationId xmlns:p14="http://schemas.microsoft.com/office/powerpoint/2010/main" val="16623507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532A1EF-AE86-4046-AB5D-9376AEC874FD}" type="slidenum">
              <a:rPr lang="tr-TR" smtClean="0"/>
              <a:pPr/>
              <a:t>30</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Grup tartışması</a:t>
            </a:r>
            <a:endParaRPr lang="tr-TR" dirty="0"/>
          </a:p>
        </p:txBody>
      </p:sp>
      <p:sp>
        <p:nvSpPr>
          <p:cNvPr id="4" name="Slayt Numarası Yer Tutucusu 3"/>
          <p:cNvSpPr>
            <a:spLocks noGrp="1"/>
          </p:cNvSpPr>
          <p:nvPr>
            <p:ph type="sldNum" sz="quarter" idx="10"/>
          </p:nvPr>
        </p:nvSpPr>
        <p:spPr/>
        <p:txBody>
          <a:bodyPr/>
          <a:lstStyle/>
          <a:p>
            <a:fld id="{6532A1EF-AE86-4046-AB5D-9376AEC874FD}" type="slidenum">
              <a:rPr lang="tr-TR" smtClean="0"/>
              <a:pPr/>
              <a:t>32</a:t>
            </a:fld>
            <a:endParaRPr lang="tr-TR"/>
          </a:p>
        </p:txBody>
      </p:sp>
    </p:spTree>
    <p:extLst>
      <p:ext uri="{BB962C8B-B14F-4D97-AF65-F5344CB8AC3E}">
        <p14:creationId xmlns:p14="http://schemas.microsoft.com/office/powerpoint/2010/main" val="22082295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0"/>
            <a:r>
              <a:rPr lang="tr-TR" sz="1200" kern="1200" dirty="0">
                <a:solidFill>
                  <a:schemeClr val="tx1"/>
                </a:solidFill>
                <a:effectLst/>
                <a:latin typeface="+mn-lt"/>
                <a:ea typeface="+mn-ea"/>
                <a:cs typeface="+mn-cs"/>
              </a:rPr>
              <a:t>Bebek ve anne hazır olduğunda emzirmeyi başlatın</a:t>
            </a:r>
          </a:p>
          <a:p>
            <a:pPr lvl="0"/>
            <a:r>
              <a:rPr lang="tr-TR" sz="1200" kern="1200" dirty="0">
                <a:solidFill>
                  <a:schemeClr val="tx1"/>
                </a:solidFill>
                <a:effectLst/>
                <a:latin typeface="+mn-lt"/>
                <a:ea typeface="+mn-ea"/>
                <a:cs typeface="+mn-cs"/>
              </a:rPr>
              <a:t>Emzirmek için annenin uyanık olmasına, bebeğini tutmasına gerek yoktur. Bebek memeyi bulur ve emer. Anne anestezi nedeniyle uyuyorsa annenin yanındaki kişinin yardımıyla bebek memeyi yakalar.</a:t>
            </a:r>
          </a:p>
          <a:p>
            <a:pPr lvl="0"/>
            <a:r>
              <a:rPr lang="tr-TR" sz="1200" kern="1200" dirty="0">
                <a:solidFill>
                  <a:schemeClr val="tx1"/>
                </a:solidFill>
                <a:effectLst/>
                <a:latin typeface="+mn-lt"/>
                <a:ea typeface="+mn-ea"/>
                <a:cs typeface="+mn-cs"/>
              </a:rPr>
              <a:t>Sezaryen anneye emzirme için rahat bir pozisyon bulması için yardım edin. Damar yolundan sıvı alan annede bebeğin yerleştirilmesini ayarlayın.</a:t>
            </a:r>
          </a:p>
          <a:p>
            <a:pPr lvl="0"/>
            <a:r>
              <a:rPr lang="tr-TR" sz="1200" kern="1200" dirty="0">
                <a:solidFill>
                  <a:schemeClr val="tx1"/>
                </a:solidFill>
                <a:effectLst/>
                <a:latin typeface="+mn-lt"/>
                <a:ea typeface="+mn-ea"/>
                <a:cs typeface="+mn-cs"/>
              </a:rPr>
              <a:t>Anneyi yan tarafına döndürerek yatırın. Bu pozisyon ilk saatlerde ağrıyı önlemeye ve emzirmeye yardımcı olur. (spinal anestezi nedeniyle düz yatması gereken annelerde bile)</a:t>
            </a:r>
          </a:p>
          <a:p>
            <a:pPr lvl="0"/>
            <a:r>
              <a:rPr lang="tr-TR" sz="1200" kern="1200" dirty="0">
                <a:solidFill>
                  <a:schemeClr val="tx1"/>
                </a:solidFill>
                <a:effectLst/>
                <a:latin typeface="+mn-lt"/>
                <a:ea typeface="+mn-ea"/>
                <a:cs typeface="+mn-cs"/>
              </a:rPr>
              <a:t>Kesi ya da meme yakın kol ile vücudunun tarafında düzenlenen bebek ile bir yastık ile oturuyor.</a:t>
            </a:r>
          </a:p>
          <a:p>
            <a:pPr lvl="0"/>
            <a:r>
              <a:rPr lang="tr-TR" sz="1200" kern="1200" dirty="0">
                <a:solidFill>
                  <a:schemeClr val="tx1"/>
                </a:solidFill>
                <a:effectLst/>
                <a:latin typeface="+mn-lt"/>
                <a:ea typeface="+mn-ea"/>
                <a:cs typeface="+mn-cs"/>
              </a:rPr>
              <a:t>Bebeği annenin üstüne düz yatırın</a:t>
            </a:r>
          </a:p>
          <a:p>
            <a:pPr lvl="0"/>
            <a:r>
              <a:rPr lang="tr-TR" sz="1200" kern="1200" dirty="0">
                <a:solidFill>
                  <a:schemeClr val="tx1"/>
                </a:solidFill>
                <a:effectLst/>
                <a:latin typeface="+mn-lt"/>
                <a:ea typeface="+mn-ea"/>
                <a:cs typeface="+mn-cs"/>
              </a:rPr>
              <a:t>Otururken dizlerin altına yatarken sırtına yastık gibi bir destek yerleştirin.</a:t>
            </a:r>
          </a:p>
          <a:p>
            <a:pPr lvl="0"/>
            <a:r>
              <a:rPr lang="tr-TR" sz="1200" kern="1200" dirty="0">
                <a:solidFill>
                  <a:schemeClr val="tx1"/>
                </a:solidFill>
                <a:effectLst/>
                <a:latin typeface="+mn-lt"/>
                <a:ea typeface="+mn-ea"/>
                <a:cs typeface="+mn-cs"/>
              </a:rPr>
              <a:t>Anne bebeğine bakabilecek duruma gelene kadar aynı odada yardım edebilecek bir kişinin bulunmasını sağlayın.</a:t>
            </a:r>
          </a:p>
          <a:p>
            <a:pPr lvl="0"/>
            <a:r>
              <a:rPr lang="tr-TR" sz="1200" kern="1200" dirty="0">
                <a:solidFill>
                  <a:schemeClr val="tx1"/>
                </a:solidFill>
                <a:effectLst/>
                <a:latin typeface="+mn-lt"/>
                <a:ea typeface="+mn-ea"/>
                <a:cs typeface="+mn-cs"/>
              </a:rPr>
              <a:t>Sağlık personeli destekleyici ve bilgili olduğunda, sezaryen sonrası hastanede daha uzun süre kalmak emzirmenin başarılı bir şekilde yürütülmesini sağlar</a:t>
            </a:r>
          </a:p>
        </p:txBody>
      </p:sp>
      <p:sp>
        <p:nvSpPr>
          <p:cNvPr id="4" name="3 Slayt Numarası Yer Tutucusu"/>
          <p:cNvSpPr>
            <a:spLocks noGrp="1"/>
          </p:cNvSpPr>
          <p:nvPr>
            <p:ph type="sldNum" sz="quarter" idx="10"/>
          </p:nvPr>
        </p:nvSpPr>
        <p:spPr/>
        <p:txBody>
          <a:bodyPr/>
          <a:lstStyle/>
          <a:p>
            <a:fld id="{9907FF90-2AE9-439E-9694-4D4B8225FDE9}" type="slidenum">
              <a:rPr lang="tr-TR" smtClean="0"/>
              <a:pPr/>
              <a:t>33</a:t>
            </a:fld>
            <a:endParaRPr lang="tr-TR"/>
          </a:p>
        </p:txBody>
      </p:sp>
    </p:spTree>
    <p:extLst>
      <p:ext uri="{BB962C8B-B14F-4D97-AF65-F5344CB8AC3E}">
        <p14:creationId xmlns:p14="http://schemas.microsoft.com/office/powerpoint/2010/main" val="1331231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tr-TR" dirty="0" smtClean="0"/>
          </a:p>
          <a:p>
            <a:pPr marL="171450" indent="-171450">
              <a:buFont typeface="Arial" panose="020B0604020202020204" pitchFamily="34" charset="0"/>
              <a:buNone/>
            </a:pPr>
            <a:r>
              <a:rPr lang="tr-TR" dirty="0" smtClean="0"/>
              <a:t>Eğitimci 10 önerinin 4. </a:t>
            </a:r>
            <a:r>
              <a:rPr lang="tr-TR" dirty="0" err="1" smtClean="0"/>
              <a:t>sünde</a:t>
            </a:r>
            <a:r>
              <a:rPr lang="tr-TR" dirty="0" smtClean="0"/>
              <a:t> yapılan bu değişikliği açıklamalı.</a:t>
            </a:r>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5</a:t>
            </a:fld>
            <a:endParaRPr lang="tr-TR"/>
          </a:p>
        </p:txBody>
      </p:sp>
    </p:spTree>
    <p:extLst>
      <p:ext uri="{BB962C8B-B14F-4D97-AF65-F5344CB8AC3E}">
        <p14:creationId xmlns:p14="http://schemas.microsoft.com/office/powerpoint/2010/main" val="3533778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532A1EF-AE86-4046-AB5D-9376AEC874FD}" type="slidenum">
              <a:rPr lang="tr-TR" smtClean="0"/>
              <a:pPr/>
              <a:t>34</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532A1EF-AE86-4046-AB5D-9376AEC874FD}" type="slidenum">
              <a:rPr lang="tr-TR" smtClean="0"/>
              <a:pPr/>
              <a:t>35</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36</a:t>
            </a:fld>
            <a:endParaRPr lang="tr-TR"/>
          </a:p>
        </p:txBody>
      </p:sp>
    </p:spTree>
    <p:extLst>
      <p:ext uri="{BB962C8B-B14F-4D97-AF65-F5344CB8AC3E}">
        <p14:creationId xmlns:p14="http://schemas.microsoft.com/office/powerpoint/2010/main" val="6761655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37</a:t>
            </a:fld>
            <a:endParaRPr lang="tr-TR"/>
          </a:p>
        </p:txBody>
      </p:sp>
    </p:spTree>
    <p:extLst>
      <p:ext uri="{BB962C8B-B14F-4D97-AF65-F5344CB8AC3E}">
        <p14:creationId xmlns:p14="http://schemas.microsoft.com/office/powerpoint/2010/main" val="771091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Grup tartışması</a:t>
            </a:r>
          </a:p>
        </p:txBody>
      </p:sp>
      <p:sp>
        <p:nvSpPr>
          <p:cNvPr id="4" name="3 Slayt Numarası Yer Tutucusu"/>
          <p:cNvSpPr>
            <a:spLocks noGrp="1"/>
          </p:cNvSpPr>
          <p:nvPr>
            <p:ph type="sldNum" sz="quarter" idx="10"/>
          </p:nvPr>
        </p:nvSpPr>
        <p:spPr/>
        <p:txBody>
          <a:bodyPr/>
          <a:lstStyle/>
          <a:p>
            <a:fld id="{9907FF90-2AE9-439E-9694-4D4B8225FDE9}" type="slidenum">
              <a:rPr lang="tr-TR" smtClean="0"/>
              <a:pPr/>
              <a:t>6</a:t>
            </a:fld>
            <a:endParaRPr lang="tr-TR"/>
          </a:p>
        </p:txBody>
      </p:sp>
    </p:spTree>
    <p:extLst>
      <p:ext uri="{BB962C8B-B14F-4D97-AF65-F5344CB8AC3E}">
        <p14:creationId xmlns:p14="http://schemas.microsoft.com/office/powerpoint/2010/main" val="2742783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solidFill>
                <a:srgbClr val="FF0000"/>
              </a:solidFill>
            </a:endParaRPr>
          </a:p>
        </p:txBody>
      </p:sp>
      <p:sp>
        <p:nvSpPr>
          <p:cNvPr id="4" name="3 Slayt Numarası Yer Tutucusu"/>
          <p:cNvSpPr>
            <a:spLocks noGrp="1"/>
          </p:cNvSpPr>
          <p:nvPr>
            <p:ph type="sldNum" sz="quarter" idx="10"/>
          </p:nvPr>
        </p:nvSpPr>
        <p:spPr/>
        <p:txBody>
          <a:bodyPr/>
          <a:lstStyle/>
          <a:p>
            <a:fld id="{9907FF90-2AE9-439E-9694-4D4B8225FDE9}" type="slidenum">
              <a:rPr lang="tr-TR" smtClean="0"/>
              <a:pPr/>
              <a:t>7</a:t>
            </a:fld>
            <a:endParaRPr lang="tr-TR"/>
          </a:p>
        </p:txBody>
      </p:sp>
    </p:spTree>
    <p:extLst>
      <p:ext uri="{BB962C8B-B14F-4D97-AF65-F5344CB8AC3E}">
        <p14:creationId xmlns:p14="http://schemas.microsoft.com/office/powerpoint/2010/main" val="2429496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Grup tartışması</a:t>
            </a:r>
          </a:p>
          <a:p>
            <a:endParaRPr lang="tr-TR" dirty="0"/>
          </a:p>
        </p:txBody>
      </p:sp>
      <p:sp>
        <p:nvSpPr>
          <p:cNvPr id="4" name="Slayt Numarası Yer Tutucusu 3"/>
          <p:cNvSpPr>
            <a:spLocks noGrp="1"/>
          </p:cNvSpPr>
          <p:nvPr>
            <p:ph type="sldNum" sz="quarter" idx="10"/>
          </p:nvPr>
        </p:nvSpPr>
        <p:spPr/>
        <p:txBody>
          <a:bodyPr/>
          <a:lstStyle/>
          <a:p>
            <a:fld id="{9907FF90-2AE9-439E-9694-4D4B8225FDE9}" type="slidenum">
              <a:rPr lang="tr-TR" smtClean="0"/>
              <a:pPr/>
              <a:t>8</a:t>
            </a:fld>
            <a:endParaRPr lang="tr-TR"/>
          </a:p>
        </p:txBody>
      </p:sp>
    </p:spTree>
    <p:extLst>
      <p:ext uri="{BB962C8B-B14F-4D97-AF65-F5344CB8AC3E}">
        <p14:creationId xmlns:p14="http://schemas.microsoft.com/office/powerpoint/2010/main" val="3072401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9</a:t>
            </a:fld>
            <a:endParaRPr lang="tr-TR"/>
          </a:p>
        </p:txBody>
      </p:sp>
    </p:spTree>
    <p:extLst>
      <p:ext uri="{BB962C8B-B14F-4D97-AF65-F5344CB8AC3E}">
        <p14:creationId xmlns:p14="http://schemas.microsoft.com/office/powerpoint/2010/main" val="391763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9907FF90-2AE9-439E-9694-4D4B8225FDE9}" type="slidenum">
              <a:rPr lang="tr-TR" smtClean="0"/>
              <a:pPr/>
              <a:t>10</a:t>
            </a:fld>
            <a:endParaRPr lang="tr-TR"/>
          </a:p>
        </p:txBody>
      </p:sp>
    </p:spTree>
    <p:extLst>
      <p:ext uri="{BB962C8B-B14F-4D97-AF65-F5344CB8AC3E}">
        <p14:creationId xmlns:p14="http://schemas.microsoft.com/office/powerpoint/2010/main" val="2802167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Grup tartışması</a:t>
            </a:r>
          </a:p>
        </p:txBody>
      </p:sp>
      <p:sp>
        <p:nvSpPr>
          <p:cNvPr id="4" name="Slayt Numarası Yer Tutucusu 3"/>
          <p:cNvSpPr>
            <a:spLocks noGrp="1"/>
          </p:cNvSpPr>
          <p:nvPr>
            <p:ph type="sldNum" sz="quarter" idx="10"/>
          </p:nvPr>
        </p:nvSpPr>
        <p:spPr/>
        <p:txBody>
          <a:bodyPr/>
          <a:lstStyle/>
          <a:p>
            <a:fld id="{9907FF90-2AE9-439E-9694-4D4B8225FDE9}" type="slidenum">
              <a:rPr lang="tr-TR" smtClean="0"/>
              <a:pPr/>
              <a:t>11</a:t>
            </a:fld>
            <a:endParaRPr lang="tr-TR"/>
          </a:p>
        </p:txBody>
      </p:sp>
    </p:spTree>
    <p:extLst>
      <p:ext uri="{BB962C8B-B14F-4D97-AF65-F5344CB8AC3E}">
        <p14:creationId xmlns:p14="http://schemas.microsoft.com/office/powerpoint/2010/main" val="30310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81111295-3DC3-4987-8A20-68264B10DF61}" type="datetimeFigureOut">
              <a:rPr lang="tr-TR"/>
              <a:pPr>
                <a:defRPr/>
              </a:pPr>
              <a:t>18.10.2016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B8B542E-E118-428F-9D9B-A3403CB593CE}" type="slidenum">
              <a:rPr lang="tr-TR" altLang="tr-TR"/>
              <a:pPr>
                <a:defRPr/>
              </a:pPr>
              <a:t>‹#›</a:t>
            </a:fld>
            <a:endParaRPr lang="tr-TR" altLang="tr-TR"/>
          </a:p>
        </p:txBody>
      </p:sp>
    </p:spTree>
    <p:extLst>
      <p:ext uri="{BB962C8B-B14F-4D97-AF65-F5344CB8AC3E}">
        <p14:creationId xmlns:p14="http://schemas.microsoft.com/office/powerpoint/2010/main" val="405502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2373EE92-2B97-4E82-B791-BA4E90DBF3B7}" type="datetimeFigureOut">
              <a:rPr lang="tr-TR"/>
              <a:pPr>
                <a:defRPr/>
              </a:pPr>
              <a:t>18.10.2016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99EA6A6-FBDC-4E1E-AD93-27C628EC6F7D}" type="slidenum">
              <a:rPr lang="tr-TR" altLang="tr-TR"/>
              <a:pPr>
                <a:defRPr/>
              </a:pPr>
              <a:t>‹#›</a:t>
            </a:fld>
            <a:endParaRPr lang="tr-TR" altLang="tr-TR"/>
          </a:p>
        </p:txBody>
      </p:sp>
    </p:spTree>
    <p:extLst>
      <p:ext uri="{BB962C8B-B14F-4D97-AF65-F5344CB8AC3E}">
        <p14:creationId xmlns:p14="http://schemas.microsoft.com/office/powerpoint/2010/main" val="4035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B90706E6-5C7C-494D-9FCE-FBFB617293BD}" type="datetimeFigureOut">
              <a:rPr lang="tr-TR"/>
              <a:pPr>
                <a:defRPr/>
              </a:pPr>
              <a:t>18.10.2016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10B1AB8-1C3F-4B6D-BC5C-5C9D5DBCFB4B}" type="slidenum">
              <a:rPr lang="tr-TR" altLang="tr-TR"/>
              <a:pPr>
                <a:defRPr/>
              </a:pPr>
              <a:t>‹#›</a:t>
            </a:fld>
            <a:endParaRPr lang="tr-TR" altLang="tr-TR"/>
          </a:p>
        </p:txBody>
      </p:sp>
    </p:spTree>
    <p:extLst>
      <p:ext uri="{BB962C8B-B14F-4D97-AF65-F5344CB8AC3E}">
        <p14:creationId xmlns:p14="http://schemas.microsoft.com/office/powerpoint/2010/main" val="75008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C1F45720-6579-40FC-A3C7-54A25ED6B743}" type="datetimeFigureOut">
              <a:rPr lang="tr-TR"/>
              <a:pPr>
                <a:defRPr/>
              </a:pPr>
              <a:t>18.10.2016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4D60F7B-E7F6-4182-B3CE-10143C9A9822}" type="slidenum">
              <a:rPr lang="tr-TR" altLang="tr-TR"/>
              <a:pPr>
                <a:defRPr/>
              </a:pPr>
              <a:t>‹#›</a:t>
            </a:fld>
            <a:endParaRPr lang="tr-TR" altLang="tr-TR"/>
          </a:p>
        </p:txBody>
      </p:sp>
    </p:spTree>
    <p:extLst>
      <p:ext uri="{BB962C8B-B14F-4D97-AF65-F5344CB8AC3E}">
        <p14:creationId xmlns:p14="http://schemas.microsoft.com/office/powerpoint/2010/main" val="264866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6D3C1335-7BCF-48A1-BD30-1DFDB95AE04D}" type="datetimeFigureOut">
              <a:rPr lang="tr-TR"/>
              <a:pPr>
                <a:defRPr/>
              </a:pPr>
              <a:t>18.10.2016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C1D835F-3D0F-4B69-A958-C1AFB034A138}" type="slidenum">
              <a:rPr lang="tr-TR" altLang="tr-TR"/>
              <a:pPr>
                <a:defRPr/>
              </a:pPr>
              <a:t>‹#›</a:t>
            </a:fld>
            <a:endParaRPr lang="tr-TR" altLang="tr-TR"/>
          </a:p>
        </p:txBody>
      </p:sp>
    </p:spTree>
    <p:extLst>
      <p:ext uri="{BB962C8B-B14F-4D97-AF65-F5344CB8AC3E}">
        <p14:creationId xmlns:p14="http://schemas.microsoft.com/office/powerpoint/2010/main" val="280437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C1703EFC-98CE-447C-8F44-D2BADD1ABD47}" type="datetimeFigureOut">
              <a:rPr lang="tr-TR"/>
              <a:pPr>
                <a:defRPr/>
              </a:pPr>
              <a:t>18.10.2016</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77AAF86C-F6DA-4162-BF21-875E0B4C82EB}" type="slidenum">
              <a:rPr lang="tr-TR" altLang="tr-TR"/>
              <a:pPr>
                <a:defRPr/>
              </a:pPr>
              <a:t>‹#›</a:t>
            </a:fld>
            <a:endParaRPr lang="tr-TR" altLang="tr-TR"/>
          </a:p>
        </p:txBody>
      </p:sp>
    </p:spTree>
    <p:extLst>
      <p:ext uri="{BB962C8B-B14F-4D97-AF65-F5344CB8AC3E}">
        <p14:creationId xmlns:p14="http://schemas.microsoft.com/office/powerpoint/2010/main" val="214894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8784F41E-FAEB-456A-BF7E-409D86E71E0E}" type="datetimeFigureOut">
              <a:rPr lang="tr-TR"/>
              <a:pPr>
                <a:defRPr/>
              </a:pPr>
              <a:t>18.10.2016</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10244FE7-24D0-40FD-BA3E-B03B4EF46C14}" type="slidenum">
              <a:rPr lang="tr-TR" altLang="tr-TR"/>
              <a:pPr>
                <a:defRPr/>
              </a:pPr>
              <a:t>‹#›</a:t>
            </a:fld>
            <a:endParaRPr lang="tr-TR" altLang="tr-TR"/>
          </a:p>
        </p:txBody>
      </p:sp>
    </p:spTree>
    <p:extLst>
      <p:ext uri="{BB962C8B-B14F-4D97-AF65-F5344CB8AC3E}">
        <p14:creationId xmlns:p14="http://schemas.microsoft.com/office/powerpoint/2010/main" val="230736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423735AB-7A0B-4DC8-9F51-E728926D4710}" type="datetimeFigureOut">
              <a:rPr lang="tr-TR"/>
              <a:pPr>
                <a:defRPr/>
              </a:pPr>
              <a:t>18.10.2016</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1951EBB2-A4FA-4DAD-9F50-A3139088A301}" type="slidenum">
              <a:rPr lang="tr-TR" altLang="tr-TR"/>
              <a:pPr>
                <a:defRPr/>
              </a:pPr>
              <a:t>‹#›</a:t>
            </a:fld>
            <a:endParaRPr lang="tr-TR" altLang="tr-TR"/>
          </a:p>
        </p:txBody>
      </p:sp>
    </p:spTree>
    <p:extLst>
      <p:ext uri="{BB962C8B-B14F-4D97-AF65-F5344CB8AC3E}">
        <p14:creationId xmlns:p14="http://schemas.microsoft.com/office/powerpoint/2010/main" val="240947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92CDFB3A-C2B3-48C4-BB50-D892B2401BBD}" type="datetimeFigureOut">
              <a:rPr lang="tr-TR"/>
              <a:pPr>
                <a:defRPr/>
              </a:pPr>
              <a:t>18.10.2016</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9F5C199C-4C94-49A2-8149-A21755BB3B7F}" type="slidenum">
              <a:rPr lang="tr-TR" altLang="tr-TR"/>
              <a:pPr>
                <a:defRPr/>
              </a:pPr>
              <a:t>‹#›</a:t>
            </a:fld>
            <a:endParaRPr lang="tr-TR" altLang="tr-TR"/>
          </a:p>
        </p:txBody>
      </p:sp>
    </p:spTree>
    <p:extLst>
      <p:ext uri="{BB962C8B-B14F-4D97-AF65-F5344CB8AC3E}">
        <p14:creationId xmlns:p14="http://schemas.microsoft.com/office/powerpoint/2010/main" val="219457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623B741-29E4-434D-84DA-1C4AA83900A5}" type="datetimeFigureOut">
              <a:rPr lang="tr-TR"/>
              <a:pPr>
                <a:defRPr/>
              </a:pPr>
              <a:t>18.10.2016</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CDBE14B-18AE-46FF-8F3B-CD923C08B187}" type="slidenum">
              <a:rPr lang="tr-TR" altLang="tr-TR"/>
              <a:pPr>
                <a:defRPr/>
              </a:pPr>
              <a:t>‹#›</a:t>
            </a:fld>
            <a:endParaRPr lang="tr-TR" altLang="tr-TR"/>
          </a:p>
        </p:txBody>
      </p:sp>
    </p:spTree>
    <p:extLst>
      <p:ext uri="{BB962C8B-B14F-4D97-AF65-F5344CB8AC3E}">
        <p14:creationId xmlns:p14="http://schemas.microsoft.com/office/powerpoint/2010/main" val="4090884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A40AC31-E650-49CC-A622-C180468C1CC6}" type="datetimeFigureOut">
              <a:rPr lang="tr-TR"/>
              <a:pPr>
                <a:defRPr/>
              </a:pPr>
              <a:t>18.10.2016</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98DF3FD-4CD2-4BA8-8C9A-796A62661456}" type="slidenum">
              <a:rPr lang="tr-TR" altLang="tr-TR"/>
              <a:pPr>
                <a:defRPr/>
              </a:pPr>
              <a:t>‹#›</a:t>
            </a:fld>
            <a:endParaRPr lang="tr-TR" altLang="tr-TR"/>
          </a:p>
        </p:txBody>
      </p:sp>
    </p:spTree>
    <p:extLst>
      <p:ext uri="{BB962C8B-B14F-4D97-AF65-F5344CB8AC3E}">
        <p14:creationId xmlns:p14="http://schemas.microsoft.com/office/powerpoint/2010/main" val="288718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6 Resim" descr="ppt.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3063"/>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609600" y="75796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2 Metin Yer Tutucusu"/>
          <p:cNvSpPr>
            <a:spLocks noGrp="1"/>
          </p:cNvSpPr>
          <p:nvPr>
            <p:ph type="body" idx="1"/>
          </p:nvPr>
        </p:nvSpPr>
        <p:spPr bwMode="auto">
          <a:xfrm>
            <a:off x="609600" y="1972491"/>
            <a:ext cx="10972800" cy="4153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2E6D55A-FB9F-485F-B896-0E1B96AE11AA}" type="datetimeFigureOut">
              <a:rPr lang="tr-TR"/>
              <a:pPr>
                <a:defRPr/>
              </a:pPr>
              <a:t>18.10.2016</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D703DC1-6CEA-4686-81B5-B236ED74AC6C}" type="slidenum">
              <a:rPr lang="tr-TR" altLang="tr-TR"/>
              <a:pPr>
                <a:defRPr/>
              </a:pPr>
              <a:t>‹#›</a:t>
            </a:fld>
            <a:endParaRPr lang="tr-TR" altLang="tr-TR"/>
          </a:p>
        </p:txBody>
      </p:sp>
    </p:spTree>
    <p:extLst>
      <p:ext uri="{BB962C8B-B14F-4D97-AF65-F5344CB8AC3E}">
        <p14:creationId xmlns:p14="http://schemas.microsoft.com/office/powerpoint/2010/main" val="71439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351584" y="1196753"/>
            <a:ext cx="7772400" cy="3060055"/>
          </a:xfrm>
        </p:spPr>
        <p:txBody>
          <a:bodyPr>
            <a:normAutofit/>
          </a:bodyPr>
          <a:lstStyle/>
          <a:p>
            <a:pPr algn="ctr"/>
            <a:r>
              <a:rPr lang="tr-TR" sz="3600" dirty="0">
                <a:latin typeface="+mn-lt"/>
              </a:rPr>
              <a:t>Erken emzİrmeyİ desteklemede travay ve doğum uygulamalarI </a:t>
            </a:r>
          </a:p>
        </p:txBody>
      </p:sp>
      <p:sp>
        <p:nvSpPr>
          <p:cNvPr id="2" name="Slayt Numarası Yer Tutucusu 1"/>
          <p:cNvSpPr>
            <a:spLocks noGrp="1"/>
          </p:cNvSpPr>
          <p:nvPr>
            <p:ph type="sldNum" sz="quarter" idx="12"/>
          </p:nvPr>
        </p:nvSpPr>
        <p:spPr/>
        <p:txBody>
          <a:bodyPr/>
          <a:lstStyle/>
          <a:p>
            <a:fld id="{D27C8792-2BED-474F-93E4-D0DE45203DA4}" type="slidenum">
              <a:rPr lang="tr-TR" smtClean="0"/>
              <a:pPr/>
              <a:t>1</a:t>
            </a:fld>
            <a:endParaRPr lang="tr-TR"/>
          </a:p>
        </p:txBody>
      </p:sp>
      <p:pic>
        <p:nvPicPr>
          <p:cNvPr id="1026" name="Picture 2" descr="7 Huge Benefits of An Undisturbed First Hour After Bir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2852936"/>
            <a:ext cx="4137501"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389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870774"/>
            <a:ext cx="10972800" cy="1143000"/>
          </a:xfrm>
        </p:spPr>
        <p:txBody>
          <a:bodyPr>
            <a:noAutofit/>
          </a:bodyPr>
          <a:lstStyle/>
          <a:p>
            <a:r>
              <a:rPr lang="tr-TR" sz="3600" b="1" dirty="0"/>
              <a:t>Erken dönemde anne bebek temasını engelleyen durumlar-2</a:t>
            </a:r>
          </a:p>
        </p:txBody>
      </p:sp>
      <p:sp>
        <p:nvSpPr>
          <p:cNvPr id="3" name="2 İçerik Yer Tutucusu"/>
          <p:cNvSpPr>
            <a:spLocks noGrp="1"/>
          </p:cNvSpPr>
          <p:nvPr>
            <p:ph idx="1"/>
          </p:nvPr>
        </p:nvSpPr>
        <p:spPr>
          <a:xfrm>
            <a:off x="1981200" y="2385391"/>
            <a:ext cx="8229600" cy="3740773"/>
          </a:xfrm>
        </p:spPr>
        <p:txBody>
          <a:bodyPr>
            <a:noAutofit/>
          </a:bodyPr>
          <a:lstStyle/>
          <a:p>
            <a:pPr>
              <a:spcBef>
                <a:spcPts val="2400"/>
              </a:spcBef>
              <a:buFontTx/>
              <a:buChar char="-"/>
            </a:pPr>
            <a:r>
              <a:rPr lang="tr-TR" sz="2400" dirty="0"/>
              <a:t>Anne veya bebeğin sedatize edildiği ağrı giderici girişimler, </a:t>
            </a:r>
            <a:r>
              <a:rPr lang="tr-TR" sz="2400" dirty="0" err="1"/>
              <a:t>epizyotomi</a:t>
            </a:r>
            <a:r>
              <a:rPr lang="tr-TR" sz="2400" dirty="0"/>
              <a:t> ve tıbbi nedenler olmaksızın rutin gibi uygulanan diğer müdahaleler</a:t>
            </a:r>
            <a:endParaRPr lang="en-US" sz="2400" dirty="0"/>
          </a:p>
          <a:p>
            <a:pPr>
              <a:spcBef>
                <a:spcPts val="2400"/>
              </a:spcBef>
              <a:buFontTx/>
              <a:buChar char="-"/>
            </a:pPr>
            <a:r>
              <a:rPr lang="tr-TR" sz="2400" dirty="0"/>
              <a:t>Doğum sonrası bebeğin kundaklanması/ sıkıca sarılması</a:t>
            </a:r>
          </a:p>
          <a:p>
            <a:pPr>
              <a:spcBef>
                <a:spcPts val="2400"/>
              </a:spcBef>
              <a:buFontTx/>
              <a:buChar char="-"/>
            </a:pPr>
            <a:r>
              <a:rPr lang="tr-TR" sz="2400" dirty="0"/>
              <a:t>Doğum sonrası anne ve bebeğin ayrı odalara alınması</a:t>
            </a:r>
          </a:p>
          <a:p>
            <a:pPr marL="0" indent="0">
              <a:spcBef>
                <a:spcPts val="2400"/>
              </a:spcBef>
              <a:buNone/>
            </a:pPr>
            <a:endParaRPr lang="tr-TR" sz="2400" dirty="0"/>
          </a:p>
          <a:p>
            <a:pPr>
              <a:spcBef>
                <a:spcPts val="2400"/>
              </a:spcBef>
              <a:buFontTx/>
              <a:buChar char="-"/>
            </a:pPr>
            <a:endParaRPr lang="en-US" sz="2400" dirty="0"/>
          </a:p>
          <a:p>
            <a:pPr>
              <a:spcBef>
                <a:spcPts val="2400"/>
              </a:spcBef>
            </a:pPr>
            <a:endParaRPr lang="tr-TR" sz="24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10</a:t>
            </a:fld>
            <a:endParaRPr lang="tr-TR"/>
          </a:p>
        </p:txBody>
      </p:sp>
    </p:spTree>
    <p:extLst>
      <p:ext uri="{BB962C8B-B14F-4D97-AF65-F5344CB8AC3E}">
        <p14:creationId xmlns:p14="http://schemas.microsoft.com/office/powerpoint/2010/main" val="3285665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a:xfrm>
            <a:off x="1991544" y="2276872"/>
            <a:ext cx="8075240" cy="1584176"/>
          </a:xfrm>
          <a:prstGeom prst="rect">
            <a:avLst/>
          </a:prstGeom>
          <a:ln>
            <a:solidFill>
              <a:schemeClr val="accent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dirty="0"/>
              <a:t>Travay ve doğum sürecinde annenin yanında destek veren bir kişinin bulunması nasıl bir fayda sağlar?</a:t>
            </a:r>
          </a:p>
        </p:txBody>
      </p:sp>
      <p:sp>
        <p:nvSpPr>
          <p:cNvPr id="2" name="Slayt Numarası Yer Tutucusu 1"/>
          <p:cNvSpPr>
            <a:spLocks noGrp="1"/>
          </p:cNvSpPr>
          <p:nvPr>
            <p:ph type="sldNum" sz="quarter" idx="12"/>
          </p:nvPr>
        </p:nvSpPr>
        <p:spPr/>
        <p:txBody>
          <a:bodyPr/>
          <a:lstStyle/>
          <a:p>
            <a:fld id="{D27C8792-2BED-474F-93E4-D0DE45203DA4}" type="slidenum">
              <a:rPr lang="tr-TR" smtClean="0"/>
              <a:pPr/>
              <a:t>11</a:t>
            </a:fld>
            <a:endParaRPr lang="tr-TR"/>
          </a:p>
        </p:txBody>
      </p:sp>
    </p:spTree>
    <p:extLst>
      <p:ext uri="{BB962C8B-B14F-4D97-AF65-F5344CB8AC3E}">
        <p14:creationId xmlns:p14="http://schemas.microsoft.com/office/powerpoint/2010/main" val="2479217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Travay ve doğum sırasında destek-1</a:t>
            </a:r>
            <a:endParaRPr lang="tr-TR" dirty="0"/>
          </a:p>
        </p:txBody>
      </p:sp>
      <p:sp>
        <p:nvSpPr>
          <p:cNvPr id="3" name="2 İçerik Yer Tutucusu"/>
          <p:cNvSpPr>
            <a:spLocks noGrp="1"/>
          </p:cNvSpPr>
          <p:nvPr>
            <p:ph sz="half" idx="1"/>
          </p:nvPr>
        </p:nvSpPr>
        <p:spPr>
          <a:xfrm>
            <a:off x="641358" y="1900969"/>
            <a:ext cx="5384800" cy="4525963"/>
          </a:xfrm>
        </p:spPr>
        <p:txBody>
          <a:bodyPr>
            <a:normAutofit/>
          </a:bodyPr>
          <a:lstStyle/>
          <a:p>
            <a:r>
              <a:rPr lang="tr-TR" dirty="0"/>
              <a:t>Bu süreçte destek sağlamak</a:t>
            </a:r>
          </a:p>
          <a:p>
            <a:pPr lvl="1"/>
            <a:r>
              <a:rPr lang="tr-TR" sz="2400" dirty="0"/>
              <a:t>Annenin ağrı algısını azaltır/ Doğum </a:t>
            </a:r>
            <a:r>
              <a:rPr lang="tr-TR" sz="2400" dirty="0" smtClean="0"/>
              <a:t>ağrıları ile </a:t>
            </a:r>
            <a:r>
              <a:rPr lang="tr-TR" sz="2400" dirty="0" err="1" smtClean="0"/>
              <a:t>başetmeyi</a:t>
            </a:r>
            <a:r>
              <a:rPr lang="tr-TR" sz="2400" dirty="0" smtClean="0"/>
              <a:t> kolaylaştırır</a:t>
            </a:r>
            <a:r>
              <a:rPr lang="tr-TR" sz="2400" dirty="0"/>
              <a:t>.</a:t>
            </a:r>
          </a:p>
          <a:p>
            <a:pPr lvl="1"/>
            <a:r>
              <a:rPr lang="tr-TR" sz="2400" dirty="0"/>
              <a:t>Hareket etmeye teşvik eder.</a:t>
            </a:r>
          </a:p>
          <a:p>
            <a:pPr lvl="1"/>
            <a:r>
              <a:rPr lang="tr-TR" sz="2400" dirty="0"/>
              <a:t>Stresi azaltır.</a:t>
            </a:r>
          </a:p>
          <a:p>
            <a:pPr lvl="1"/>
            <a:r>
              <a:rPr lang="tr-TR" sz="2400" dirty="0"/>
              <a:t>Travay ve doğumu hızlandırır.</a:t>
            </a:r>
          </a:p>
          <a:p>
            <a:pPr lvl="1"/>
            <a:r>
              <a:rPr lang="tr-TR" sz="2400" dirty="0"/>
              <a:t>Tıbbi müdahale ihtiyacını azaltır.</a:t>
            </a:r>
          </a:p>
          <a:p>
            <a:pPr lvl="1"/>
            <a:r>
              <a:rPr lang="tr-TR" sz="2400" dirty="0"/>
              <a:t>Annenin özgüvenini artırır.</a:t>
            </a:r>
          </a:p>
          <a:p>
            <a:pPr>
              <a:spcBef>
                <a:spcPts val="0"/>
              </a:spcBef>
              <a:defRPr/>
            </a:pPr>
            <a:endParaRPr lang="tr-TR" dirty="0"/>
          </a:p>
          <a:p>
            <a:pPr>
              <a:buFontTx/>
              <a:buChar char="-"/>
            </a:pPr>
            <a:endParaRPr lang="en-US" dirty="0"/>
          </a:p>
          <a:p>
            <a:endParaRPr lang="tr-TR"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12</a:t>
            </a:fld>
            <a:endParaRPr lang="tr-TR"/>
          </a:p>
        </p:txBody>
      </p:sp>
      <p:pic>
        <p:nvPicPr>
          <p:cNvPr id="7" name="Picture 4" descr="Birth story- wish I would have gotten a photographer to do this!! Maybe with baby #2: "/>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7381346" y="1857363"/>
            <a:ext cx="2845866" cy="42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180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649708"/>
            <a:ext cx="10972800" cy="1143000"/>
          </a:xfrm>
        </p:spPr>
        <p:txBody>
          <a:bodyPr>
            <a:normAutofit/>
          </a:bodyPr>
          <a:lstStyle/>
          <a:p>
            <a:r>
              <a:rPr lang="tr-TR" b="1" dirty="0"/>
              <a:t>Travay ve doğum sırasında destek-2</a:t>
            </a:r>
            <a:endParaRPr lang="tr-TR" dirty="0"/>
          </a:p>
        </p:txBody>
      </p:sp>
      <p:sp>
        <p:nvSpPr>
          <p:cNvPr id="3" name="2 İçerik Yer Tutucusu"/>
          <p:cNvSpPr>
            <a:spLocks noGrp="1"/>
          </p:cNvSpPr>
          <p:nvPr>
            <p:ph idx="1"/>
          </p:nvPr>
        </p:nvSpPr>
        <p:spPr>
          <a:xfrm>
            <a:off x="1002950" y="2107879"/>
            <a:ext cx="9157050" cy="4248472"/>
          </a:xfrm>
        </p:spPr>
        <p:txBody>
          <a:bodyPr>
            <a:normAutofit/>
          </a:bodyPr>
          <a:lstStyle/>
          <a:p>
            <a:pPr lvl="1">
              <a:spcBef>
                <a:spcPts val="0"/>
              </a:spcBef>
              <a:defRPr/>
            </a:pPr>
            <a:r>
              <a:rPr lang="tr-TR" dirty="0"/>
              <a:t>Daha az ağrı kesici ilaç kullanılacağından bebeğin uyanıklığı artar.</a:t>
            </a:r>
          </a:p>
          <a:p>
            <a:pPr lvl="1">
              <a:spcBef>
                <a:spcPts val="0"/>
              </a:spcBef>
              <a:defRPr/>
            </a:pPr>
            <a:r>
              <a:rPr lang="tr-TR" dirty="0"/>
              <a:t>Bebeğin stresinin azalması enerji kullanımını da azaltacağından </a:t>
            </a:r>
            <a:r>
              <a:rPr lang="tr-TR" dirty="0" err="1"/>
              <a:t>hipotermi</a:t>
            </a:r>
            <a:r>
              <a:rPr lang="tr-TR" dirty="0"/>
              <a:t> ve hipoglisemi riski azalır.</a:t>
            </a:r>
          </a:p>
          <a:p>
            <a:pPr lvl="1">
              <a:spcBef>
                <a:spcPts val="0"/>
              </a:spcBef>
              <a:defRPr/>
            </a:pPr>
            <a:r>
              <a:rPr lang="tr-TR" dirty="0"/>
              <a:t>Erken ve sık emzirme sağlanır.</a:t>
            </a:r>
          </a:p>
          <a:p>
            <a:pPr lvl="1">
              <a:spcBef>
                <a:spcPts val="0"/>
              </a:spcBef>
              <a:defRPr/>
            </a:pPr>
            <a:r>
              <a:rPr lang="tr-TR" dirty="0"/>
              <a:t>Anne-bebek bağı daha kolay oluşur.</a:t>
            </a:r>
          </a:p>
          <a:p>
            <a:pPr>
              <a:buFontTx/>
              <a:buChar char="-"/>
            </a:pPr>
            <a:endParaRPr lang="en-US" sz="3600" dirty="0"/>
          </a:p>
          <a:p>
            <a:endParaRPr lang="tr-TR" sz="36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13</a:t>
            </a:fld>
            <a:endParaRPr lang="tr-TR"/>
          </a:p>
        </p:txBody>
      </p:sp>
    </p:spTree>
    <p:extLst>
      <p:ext uri="{BB962C8B-B14F-4D97-AF65-F5344CB8AC3E}">
        <p14:creationId xmlns:p14="http://schemas.microsoft.com/office/powerpoint/2010/main" val="167224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8768" y="615654"/>
            <a:ext cx="10972800" cy="1143000"/>
          </a:xfrm>
        </p:spPr>
        <p:txBody>
          <a:bodyPr>
            <a:normAutofit fontScale="90000"/>
          </a:bodyPr>
          <a:lstStyle/>
          <a:p>
            <a:r>
              <a:rPr lang="tr-TR" b="1" dirty="0"/>
              <a:t>Travay ve doğum sırasında destek sağlayacak kişi-1</a:t>
            </a:r>
          </a:p>
        </p:txBody>
      </p:sp>
      <p:sp>
        <p:nvSpPr>
          <p:cNvPr id="3" name="2 İçerik Yer Tutucusu"/>
          <p:cNvSpPr>
            <a:spLocks noGrp="1"/>
          </p:cNvSpPr>
          <p:nvPr>
            <p:ph idx="1"/>
          </p:nvPr>
        </p:nvSpPr>
        <p:spPr>
          <a:xfrm>
            <a:off x="1919536" y="1988841"/>
            <a:ext cx="8291264" cy="4137323"/>
          </a:xfrm>
        </p:spPr>
        <p:txBody>
          <a:bodyPr>
            <a:normAutofit/>
          </a:bodyPr>
          <a:lstStyle/>
          <a:p>
            <a:pPr>
              <a:spcBef>
                <a:spcPts val="0"/>
              </a:spcBef>
              <a:defRPr/>
            </a:pPr>
            <a:r>
              <a:rPr lang="tr-TR" sz="2800" dirty="0"/>
              <a:t>Anneye doğum süreci ve sırasında destek verecek bir kişi olmalıdır. </a:t>
            </a:r>
          </a:p>
          <a:p>
            <a:pPr lvl="1">
              <a:spcBef>
                <a:spcPts val="0"/>
              </a:spcBef>
              <a:defRPr/>
            </a:pPr>
            <a:r>
              <a:rPr lang="tr-TR" sz="2400" dirty="0"/>
              <a:t>Kardeş, arkadaş, aile üyesi, eşi veya sağlık personeli olabilir.</a:t>
            </a:r>
          </a:p>
          <a:p>
            <a:endParaRPr lang="tr-TR" sz="28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14</a:t>
            </a:fld>
            <a:endParaRPr lang="tr-TR" dirty="0"/>
          </a:p>
        </p:txBody>
      </p:sp>
      <p:pic>
        <p:nvPicPr>
          <p:cNvPr id="6" name="Picture 2" descr="Pain is a real thing during natural labor. You can give us tips, tell us which techniques to use, or what videos to watch, but if you mention any of this during our natural birth, we won't be happy.: "/>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425" r="8646" b="28548"/>
          <a:stretch/>
        </p:blipFill>
        <p:spPr bwMode="auto">
          <a:xfrm>
            <a:off x="4151784" y="4293097"/>
            <a:ext cx="2952328" cy="2083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060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59670"/>
            <a:ext cx="10972800" cy="1143000"/>
          </a:xfrm>
        </p:spPr>
        <p:txBody>
          <a:bodyPr>
            <a:normAutofit fontScale="90000"/>
          </a:bodyPr>
          <a:lstStyle/>
          <a:p>
            <a:r>
              <a:rPr lang="tr-TR" b="1" dirty="0"/>
              <a:t>Travay ve doğum sırasında destek sağlayacak kişi-2</a:t>
            </a:r>
          </a:p>
        </p:txBody>
      </p:sp>
      <p:sp>
        <p:nvSpPr>
          <p:cNvPr id="3" name="2 İçerik Yer Tutucusu"/>
          <p:cNvSpPr>
            <a:spLocks noGrp="1"/>
          </p:cNvSpPr>
          <p:nvPr>
            <p:ph idx="1"/>
          </p:nvPr>
        </p:nvSpPr>
        <p:spPr>
          <a:xfrm>
            <a:off x="1981200" y="2132857"/>
            <a:ext cx="8229600" cy="3993307"/>
          </a:xfrm>
        </p:spPr>
        <p:txBody>
          <a:bodyPr>
            <a:normAutofit/>
          </a:bodyPr>
          <a:lstStyle/>
          <a:p>
            <a:pPr>
              <a:spcBef>
                <a:spcPts val="0"/>
              </a:spcBef>
              <a:defRPr/>
            </a:pPr>
            <a:r>
              <a:rPr lang="tr-TR" dirty="0"/>
              <a:t>Anneye destek olan kişi şunları yapabilir:</a:t>
            </a:r>
          </a:p>
          <a:p>
            <a:pPr lvl="1">
              <a:spcBef>
                <a:spcPts val="0"/>
              </a:spcBef>
              <a:defRPr/>
            </a:pPr>
            <a:r>
              <a:rPr lang="tr-TR" sz="2400" dirty="0"/>
              <a:t>Doğum sürecinde anneyi hareket etmeye ve yürümeye teşvik edebilir.</a:t>
            </a:r>
            <a:endParaRPr lang="tr-TR" sz="2400" strike="sngStrike" dirty="0"/>
          </a:p>
          <a:p>
            <a:pPr lvl="1">
              <a:spcBef>
                <a:spcPts val="0"/>
              </a:spcBef>
              <a:defRPr/>
            </a:pPr>
            <a:r>
              <a:rPr lang="tr-TR" sz="2400" dirty="0"/>
              <a:t>Hafif sıvı ve gıdalar tüketmesini sağlayabilir.</a:t>
            </a:r>
            <a:endParaRPr lang="tr-TR" sz="2400" strike="sngStrike" dirty="0"/>
          </a:p>
          <a:p>
            <a:pPr lvl="1">
              <a:spcBef>
                <a:spcPts val="0"/>
              </a:spcBef>
              <a:defRPr/>
            </a:pPr>
            <a:r>
              <a:rPr lang="tr-TR" sz="2400" dirty="0"/>
              <a:t>Annenin özgüvenini yükseltebilir.</a:t>
            </a:r>
            <a:endParaRPr lang="tr-TR" sz="2400" strike="sngStrike" dirty="0"/>
          </a:p>
          <a:p>
            <a:pPr lvl="1">
              <a:spcBef>
                <a:spcPts val="0"/>
              </a:spcBef>
              <a:defRPr/>
            </a:pPr>
            <a:r>
              <a:rPr lang="tr-TR" sz="2400" dirty="0"/>
              <a:t>Ağrı ve endişeyi yönetmeye destek verebilir.</a:t>
            </a:r>
            <a:endParaRPr lang="tr-TR" sz="2400" strike="sngStrike" dirty="0"/>
          </a:p>
          <a:p>
            <a:pPr lvl="1">
              <a:spcBef>
                <a:spcPts val="0"/>
              </a:spcBef>
              <a:defRPr/>
            </a:pPr>
            <a:r>
              <a:rPr lang="tr-TR" sz="2400" dirty="0"/>
              <a:t>Masaj yapabilir, elini tutabilir, hafif giysiler giymesini sağlayabilir.</a:t>
            </a:r>
            <a:endParaRPr lang="tr-TR" sz="2400" strike="sngStrike" dirty="0"/>
          </a:p>
          <a:p>
            <a:pPr lvl="1">
              <a:spcBef>
                <a:spcPts val="0"/>
              </a:spcBef>
              <a:defRPr/>
            </a:pPr>
            <a:r>
              <a:rPr lang="tr-TR" sz="2400" dirty="0"/>
              <a:t>Olumlu geri bildirim verebilir, olumlu ifadeler kullanabilir.</a:t>
            </a:r>
            <a:endParaRPr lang="tr-TR" sz="2400" strike="sngStrike" dirty="0"/>
          </a:p>
          <a:p>
            <a:endParaRPr lang="tr-TR" dirty="0"/>
          </a:p>
          <a:p>
            <a:endParaRPr lang="tr-TR"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15</a:t>
            </a:fld>
            <a:endParaRPr lang="tr-TR"/>
          </a:p>
        </p:txBody>
      </p:sp>
    </p:spTree>
    <p:extLst>
      <p:ext uri="{BB962C8B-B14F-4D97-AF65-F5344CB8AC3E}">
        <p14:creationId xmlns:p14="http://schemas.microsoft.com/office/powerpoint/2010/main" val="1545094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Ten tene temasın önemi-1</a:t>
            </a:r>
          </a:p>
        </p:txBody>
      </p:sp>
      <p:sp>
        <p:nvSpPr>
          <p:cNvPr id="3" name="2 İçerik Yer Tutucusu"/>
          <p:cNvSpPr>
            <a:spLocks noGrp="1"/>
          </p:cNvSpPr>
          <p:nvPr>
            <p:ph idx="1"/>
          </p:nvPr>
        </p:nvSpPr>
        <p:spPr>
          <a:xfrm>
            <a:off x="397565" y="1772817"/>
            <a:ext cx="5770443" cy="4353347"/>
          </a:xfrm>
        </p:spPr>
        <p:txBody>
          <a:bodyPr>
            <a:noAutofit/>
          </a:bodyPr>
          <a:lstStyle/>
          <a:p>
            <a:pPr>
              <a:spcBef>
                <a:spcPts val="1800"/>
              </a:spcBef>
              <a:defRPr/>
            </a:pPr>
            <a:r>
              <a:rPr lang="tr-TR" sz="2400" dirty="0"/>
              <a:t>Anne ve bebeği rahatlatır, bebeğin kalp atışlarını ve solunumunu stabilize etmede yardımcı olur.</a:t>
            </a:r>
          </a:p>
          <a:p>
            <a:pPr>
              <a:spcBef>
                <a:spcPts val="1800"/>
              </a:spcBef>
              <a:defRPr/>
            </a:pPr>
            <a:r>
              <a:rPr lang="tr-TR" sz="2400" dirty="0"/>
              <a:t>Annenin vücut ısısıyla bebeği sıcak tutar.</a:t>
            </a:r>
          </a:p>
          <a:p>
            <a:pPr>
              <a:spcBef>
                <a:spcPts val="1800"/>
              </a:spcBef>
              <a:defRPr/>
            </a:pPr>
            <a:r>
              <a:rPr lang="tr-TR" sz="2400" dirty="0"/>
              <a:t>Bebeğin metabolik uyumuna ve kan şekerinin stabilizasyonuna yardımcı olur.</a:t>
            </a:r>
          </a:p>
          <a:p>
            <a:pPr>
              <a:spcBef>
                <a:spcPts val="1800"/>
              </a:spcBef>
              <a:defRPr/>
            </a:pPr>
            <a:r>
              <a:rPr lang="tr-TR" sz="2400" dirty="0"/>
              <a:t>Bebeğin ilk olarak annenin normal barsak bakterileri ile karşılaşmasını sağlar.</a:t>
            </a:r>
          </a:p>
        </p:txBody>
      </p:sp>
      <p:sp>
        <p:nvSpPr>
          <p:cNvPr id="4" name="Slayt Numarası Yer Tutucusu 3"/>
          <p:cNvSpPr>
            <a:spLocks noGrp="1"/>
          </p:cNvSpPr>
          <p:nvPr>
            <p:ph type="sldNum" sz="quarter" idx="12"/>
          </p:nvPr>
        </p:nvSpPr>
        <p:spPr/>
        <p:txBody>
          <a:bodyPr/>
          <a:lstStyle/>
          <a:p>
            <a:fld id="{D27C8792-2BED-474F-93E4-D0DE45203DA4}" type="slidenum">
              <a:rPr lang="tr-TR" smtClean="0"/>
              <a:pPr/>
              <a:t>16</a:t>
            </a:fld>
            <a:endParaRPr lang="tr-TR"/>
          </a:p>
        </p:txBody>
      </p:sp>
      <p:pic>
        <p:nvPicPr>
          <p:cNvPr id="3076" name="Picture 4" descr="How long do we need to practice skin-to-skin after birth for it to be beneficial? Can mom's who undergo c-sections do it? Can dads do it safely? Find out in this po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1833" y="2221631"/>
            <a:ext cx="4837517" cy="3225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44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85877" y="729394"/>
            <a:ext cx="10972800" cy="1143000"/>
          </a:xfrm>
        </p:spPr>
        <p:txBody>
          <a:bodyPr>
            <a:normAutofit/>
          </a:bodyPr>
          <a:lstStyle/>
          <a:p>
            <a:r>
              <a:rPr lang="tr-TR" b="1" dirty="0"/>
              <a:t>Ten tene temasın önemi-2</a:t>
            </a:r>
          </a:p>
        </p:txBody>
      </p:sp>
      <p:sp>
        <p:nvSpPr>
          <p:cNvPr id="3" name="2 İçerik Yer Tutucusu"/>
          <p:cNvSpPr>
            <a:spLocks noGrp="1"/>
          </p:cNvSpPr>
          <p:nvPr>
            <p:ph idx="1"/>
          </p:nvPr>
        </p:nvSpPr>
        <p:spPr>
          <a:xfrm>
            <a:off x="595312" y="2043928"/>
            <a:ext cx="10972800" cy="4153673"/>
          </a:xfrm>
        </p:spPr>
        <p:txBody>
          <a:bodyPr>
            <a:noAutofit/>
          </a:bodyPr>
          <a:lstStyle/>
          <a:p>
            <a:pPr>
              <a:spcBef>
                <a:spcPts val="0"/>
              </a:spcBef>
              <a:defRPr/>
            </a:pPr>
            <a:r>
              <a:rPr lang="tr-TR" sz="2400" dirty="0"/>
              <a:t>Stres ve enerji kullanımının azalması ile bebeğin ağlaması azalır.</a:t>
            </a:r>
          </a:p>
          <a:p>
            <a:pPr>
              <a:spcBef>
                <a:spcPts val="0"/>
              </a:spcBef>
              <a:defRPr/>
            </a:pPr>
            <a:endParaRPr lang="tr-TR" sz="2400" dirty="0"/>
          </a:p>
          <a:p>
            <a:pPr>
              <a:spcBef>
                <a:spcPts val="0"/>
              </a:spcBef>
              <a:defRPr/>
            </a:pPr>
            <a:r>
              <a:rPr lang="tr-TR" sz="2400" dirty="0"/>
              <a:t>Bebeğin uyanık olduğu ilk bir iki saatte anne ve bebek arasındaki bağı kolaylaştırır.  İki üç saat sonra sıklıkla bebekler uzun bir uykuya geçerler.</a:t>
            </a:r>
          </a:p>
          <a:p>
            <a:pPr>
              <a:spcBef>
                <a:spcPts val="0"/>
              </a:spcBef>
              <a:defRPr/>
            </a:pPr>
            <a:endParaRPr lang="tr-TR" sz="2400" dirty="0"/>
          </a:p>
          <a:p>
            <a:pPr>
              <a:spcBef>
                <a:spcPts val="0"/>
              </a:spcBef>
              <a:defRPr/>
            </a:pPr>
            <a:r>
              <a:rPr lang="tr-TR" sz="2400" dirty="0"/>
              <a:t>Bebeğin memeyi kendisinin bulmasına ve tutmasına izin vermek, ilk birkaç saat annesinden ayrılan bebeklere göre daha etkili emmesini sağlar.</a:t>
            </a:r>
          </a:p>
          <a:p>
            <a:pPr>
              <a:spcBef>
                <a:spcPts val="0"/>
              </a:spcBef>
              <a:defRPr/>
            </a:pPr>
            <a:endParaRPr lang="tr-TR" sz="2400" dirty="0"/>
          </a:p>
          <a:p>
            <a:endParaRPr lang="tr-TR" sz="24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17</a:t>
            </a:fld>
            <a:endParaRPr lang="tr-TR"/>
          </a:p>
        </p:txBody>
      </p:sp>
    </p:spTree>
    <p:extLst>
      <p:ext uri="{BB962C8B-B14F-4D97-AF65-F5344CB8AC3E}">
        <p14:creationId xmlns:p14="http://schemas.microsoft.com/office/powerpoint/2010/main" val="30647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Ten tene temasın uygulanması </a:t>
            </a:r>
            <a:endParaRPr lang="tr-TR" dirty="0"/>
          </a:p>
        </p:txBody>
      </p:sp>
      <p:sp>
        <p:nvSpPr>
          <p:cNvPr id="3" name="2 İçerik Yer Tutucusu"/>
          <p:cNvSpPr>
            <a:spLocks noGrp="1"/>
          </p:cNvSpPr>
          <p:nvPr>
            <p:ph idx="1"/>
          </p:nvPr>
        </p:nvSpPr>
        <p:spPr>
          <a:xfrm>
            <a:off x="198783" y="1997766"/>
            <a:ext cx="6113241" cy="4525963"/>
          </a:xfrm>
        </p:spPr>
        <p:txBody>
          <a:bodyPr>
            <a:normAutofit fontScale="92500" lnSpcReduction="10000"/>
          </a:bodyPr>
          <a:lstStyle/>
          <a:p>
            <a:pPr lvl="1">
              <a:spcBef>
                <a:spcPts val="2400"/>
              </a:spcBef>
            </a:pPr>
            <a:r>
              <a:rPr lang="tr-TR" sz="2400" dirty="0"/>
              <a:t>Annenin teni üzerine yerleştirilen bebek öncelikle kurulanmalıdır. </a:t>
            </a:r>
          </a:p>
          <a:p>
            <a:pPr lvl="1">
              <a:spcBef>
                <a:spcPts val="2400"/>
              </a:spcBef>
            </a:pPr>
            <a:r>
              <a:rPr lang="tr-TR" sz="2400" dirty="0" smtClean="0"/>
              <a:t>Her </a:t>
            </a:r>
            <a:r>
              <a:rPr lang="tr-TR" sz="2400" dirty="0"/>
              <a:t>anne ve sağlıklı bebek arasında kesintisiz, aceleye getirmeden ten-tene temas sağlanmalıdır. </a:t>
            </a:r>
          </a:p>
          <a:p>
            <a:pPr lvl="1">
              <a:spcBef>
                <a:spcPts val="2400"/>
              </a:spcBef>
            </a:pPr>
            <a:r>
              <a:rPr lang="tr-TR" sz="2400" dirty="0"/>
              <a:t>Ten tene temasa doğumdan hemen sonraki ilk birkaç dakika içinde , hatta kordon </a:t>
            </a:r>
            <a:r>
              <a:rPr lang="tr-TR" sz="2400" dirty="0" err="1"/>
              <a:t>klemplenmeden</a:t>
            </a:r>
            <a:r>
              <a:rPr lang="tr-TR" sz="2400" dirty="0"/>
              <a:t> önce mümkün olan en kısa sürede başlanmalıdır. </a:t>
            </a:r>
          </a:p>
          <a:p>
            <a:pPr lvl="1">
              <a:spcBef>
                <a:spcPts val="2400"/>
              </a:spcBef>
            </a:pPr>
            <a:r>
              <a:rPr lang="tr-TR" sz="2400" dirty="0"/>
              <a:t>Doğumdan sonra en az bir saat süreyle ten tene teması uygulanmalıdır. </a:t>
            </a:r>
          </a:p>
          <a:p>
            <a:pPr lvl="1">
              <a:spcBef>
                <a:spcPts val="2400"/>
              </a:spcBef>
            </a:pPr>
            <a:endParaRPr lang="tr-TR" sz="2400" dirty="0"/>
          </a:p>
          <a:p>
            <a:pPr lvl="1">
              <a:spcBef>
                <a:spcPts val="2400"/>
              </a:spcBef>
            </a:pPr>
            <a:endParaRPr lang="tr-TR" sz="24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18</a:t>
            </a:fld>
            <a:endParaRPr lang="tr-TR"/>
          </a:p>
        </p:txBody>
      </p:sp>
      <p:pic>
        <p:nvPicPr>
          <p:cNvPr id="17410" name="Picture 2" descr="kangaroo care - immediate skin to skin contact between newborn and mom. The smell, the sound of moms voice and her heart beat are all familiar to baby and helps keep baby warmer than blankets and incubators.  Of course!: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4240" y="1900968"/>
            <a:ext cx="2866176" cy="4285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04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txBox="1">
            <a:spLocks/>
          </p:cNvSpPr>
          <p:nvPr/>
        </p:nvSpPr>
        <p:spPr>
          <a:xfrm>
            <a:off x="2107555" y="1874540"/>
            <a:ext cx="8075240" cy="1825923"/>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dirty="0"/>
              <a:t>Doğumdan sonraki rutin girişimler esnasında erken ten tene temasın başlatılmasındaki engeller ve bunları önlemenin yolları nelerdir</a:t>
            </a:r>
            <a:r>
              <a:rPr lang="tr-TR" dirty="0" smtClean="0"/>
              <a:t>?</a:t>
            </a:r>
            <a:endParaRPr lang="tr-TR" dirty="0"/>
          </a:p>
        </p:txBody>
      </p:sp>
      <p:sp>
        <p:nvSpPr>
          <p:cNvPr id="2" name="Slayt Numarası Yer Tutucusu 1"/>
          <p:cNvSpPr>
            <a:spLocks noGrp="1"/>
          </p:cNvSpPr>
          <p:nvPr>
            <p:ph type="sldNum" sz="quarter" idx="12"/>
          </p:nvPr>
        </p:nvSpPr>
        <p:spPr/>
        <p:txBody>
          <a:bodyPr/>
          <a:lstStyle/>
          <a:p>
            <a:fld id="{D27C8792-2BED-474F-93E4-D0DE45203DA4}" type="slidenum">
              <a:rPr lang="tr-TR" smtClean="0"/>
              <a:pPr/>
              <a:t>19</a:t>
            </a:fld>
            <a:endParaRPr lang="tr-TR"/>
          </a:p>
        </p:txBody>
      </p:sp>
    </p:spTree>
    <p:extLst>
      <p:ext uri="{BB962C8B-B14F-4D97-AF65-F5344CB8AC3E}">
        <p14:creationId xmlns:p14="http://schemas.microsoft.com/office/powerpoint/2010/main" val="38308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Öğrenim hedefleri</a:t>
            </a:r>
          </a:p>
        </p:txBody>
      </p:sp>
      <p:sp>
        <p:nvSpPr>
          <p:cNvPr id="3" name="2 İçerik Yer Tutucusu"/>
          <p:cNvSpPr>
            <a:spLocks noGrp="1"/>
          </p:cNvSpPr>
          <p:nvPr>
            <p:ph idx="1"/>
          </p:nvPr>
        </p:nvSpPr>
        <p:spPr/>
        <p:txBody>
          <a:bodyPr>
            <a:noAutofit/>
          </a:bodyPr>
          <a:lstStyle/>
          <a:p>
            <a:pPr>
              <a:spcBef>
                <a:spcPts val="1800"/>
              </a:spcBef>
            </a:pPr>
            <a:r>
              <a:rPr lang="tr-TR" sz="2400" dirty="0"/>
              <a:t>Doğum ve travay sürecindeki girişimlerin erken emzirmeye etkisini tanımlamak</a:t>
            </a:r>
          </a:p>
          <a:p>
            <a:pPr>
              <a:spcBef>
                <a:spcPts val="1800"/>
              </a:spcBef>
            </a:pPr>
            <a:r>
              <a:rPr lang="tr-TR" sz="2400" dirty="0"/>
              <a:t>Anneyle bebeğin erken temasının önemini açıklamak</a:t>
            </a:r>
          </a:p>
          <a:p>
            <a:pPr>
              <a:spcBef>
                <a:spcPts val="1800"/>
              </a:spcBef>
            </a:pPr>
            <a:r>
              <a:rPr lang="tr-TR" sz="2400" dirty="0"/>
              <a:t>Erken emzirmeyi başlatacak yolları açıklamak</a:t>
            </a:r>
          </a:p>
          <a:p>
            <a:pPr>
              <a:spcBef>
                <a:spcPts val="1800"/>
              </a:spcBef>
            </a:pPr>
            <a:r>
              <a:rPr lang="tr-TR" sz="2400" dirty="0"/>
              <a:t>Sezaryen sonrası emzirmeyi destekleyecek uygulamaları sıralamak</a:t>
            </a:r>
          </a:p>
          <a:p>
            <a:pPr>
              <a:spcBef>
                <a:spcPts val="1800"/>
              </a:spcBef>
            </a:pPr>
            <a:r>
              <a:rPr lang="tr-TR" sz="2400" dirty="0"/>
              <a:t>Emzirmeyen annelere BDH uygulamalarının nasıl olacağını söylemek</a:t>
            </a:r>
          </a:p>
        </p:txBody>
      </p:sp>
      <p:sp>
        <p:nvSpPr>
          <p:cNvPr id="4" name="Slayt Numarası Yer Tutucusu 3"/>
          <p:cNvSpPr>
            <a:spLocks noGrp="1"/>
          </p:cNvSpPr>
          <p:nvPr>
            <p:ph type="sldNum" sz="quarter" idx="12"/>
          </p:nvPr>
        </p:nvSpPr>
        <p:spPr/>
        <p:txBody>
          <a:bodyPr/>
          <a:lstStyle/>
          <a:p>
            <a:fld id="{D27C8792-2BED-474F-93E4-D0DE45203DA4}" type="slidenum">
              <a:rPr lang="tr-TR" smtClean="0"/>
              <a:pPr/>
              <a:t>2</a:t>
            </a:fld>
            <a:endParaRPr lang="tr-TR"/>
          </a:p>
        </p:txBody>
      </p:sp>
    </p:spTree>
    <p:extLst>
      <p:ext uri="{BB962C8B-B14F-4D97-AF65-F5344CB8AC3E}">
        <p14:creationId xmlns:p14="http://schemas.microsoft.com/office/powerpoint/2010/main" val="5901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a:t>Ten tene temasın uygulanması </a:t>
            </a:r>
            <a:endParaRPr lang="tr-TR" dirty="0"/>
          </a:p>
        </p:txBody>
      </p:sp>
      <p:sp>
        <p:nvSpPr>
          <p:cNvPr id="4" name="İçerik Yer Tutucusu 3"/>
          <p:cNvSpPr>
            <a:spLocks noGrp="1"/>
          </p:cNvSpPr>
          <p:nvPr>
            <p:ph idx="1"/>
          </p:nvPr>
        </p:nvSpPr>
        <p:spPr/>
        <p:txBody>
          <a:bodyPr/>
          <a:lstStyle/>
          <a:p>
            <a:pPr marL="342900" lvl="1" indent="-342900">
              <a:buFont typeface="Arial" pitchFamily="34" charset="0"/>
              <a:buChar char="•"/>
            </a:pPr>
            <a:r>
              <a:rPr lang="tr-TR" sz="2400" dirty="0"/>
              <a:t>Doğumdan hemen sonra stabil olmayan bebeklerde ten-tene temas bebeğin durumu normale dönene kadar ertelenebilir. </a:t>
            </a:r>
          </a:p>
          <a:p>
            <a:pPr marL="342900" lvl="1" indent="-342900">
              <a:buFont typeface="Arial" pitchFamily="34" charset="0"/>
              <a:buChar char="•"/>
            </a:pPr>
            <a:endParaRPr lang="tr-TR" sz="2400" dirty="0"/>
          </a:p>
          <a:p>
            <a:pPr marL="342900" lvl="1" indent="-342900">
              <a:buFont typeface="Arial" pitchFamily="34" charset="0"/>
              <a:buChar char="•"/>
            </a:pPr>
            <a:r>
              <a:rPr lang="tr-TR" sz="2400" dirty="0"/>
              <a:t>Bebek doğumdan sonraki ilk bir saatte emmediyse daha uzun süreyle ten-tene temas önerilir. </a:t>
            </a:r>
          </a:p>
          <a:p>
            <a:endParaRPr lang="tr-TR" dirty="0"/>
          </a:p>
        </p:txBody>
      </p:sp>
      <p:sp>
        <p:nvSpPr>
          <p:cNvPr id="2" name="Slayt Numarası Yer Tutucusu 1"/>
          <p:cNvSpPr>
            <a:spLocks noGrp="1"/>
          </p:cNvSpPr>
          <p:nvPr>
            <p:ph type="sldNum" sz="quarter" idx="12"/>
          </p:nvPr>
        </p:nvSpPr>
        <p:spPr/>
        <p:txBody>
          <a:bodyPr/>
          <a:lstStyle/>
          <a:p>
            <a:fld id="{D27C8792-2BED-474F-93E4-D0DE45203DA4}" type="slidenum">
              <a:rPr lang="tr-TR" smtClean="0"/>
              <a:pPr/>
              <a:t>20</a:t>
            </a:fld>
            <a:endParaRPr lang="tr-TR"/>
          </a:p>
        </p:txBody>
      </p:sp>
      <p:pic>
        <p:nvPicPr>
          <p:cNvPr id="5" name="Picture 2" descr="http://birthbootcamp.com/wp-content/uploads/2015/10/laur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6355" y="4077760"/>
            <a:ext cx="3556020" cy="266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603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a:t>Erken Ten Tene Teması Önleyen Engellerin Kaldırılması İçin -1</a:t>
            </a:r>
          </a:p>
        </p:txBody>
      </p:sp>
      <p:sp>
        <p:nvSpPr>
          <p:cNvPr id="4" name="İçerik Yer Tutucusu 3"/>
          <p:cNvSpPr>
            <a:spLocks noGrp="1"/>
          </p:cNvSpPr>
          <p:nvPr>
            <p:ph idx="1"/>
          </p:nvPr>
        </p:nvSpPr>
        <p:spPr>
          <a:xfrm>
            <a:off x="1205948" y="2204865"/>
            <a:ext cx="9015196" cy="3805883"/>
          </a:xfrm>
        </p:spPr>
        <p:txBody>
          <a:bodyPr>
            <a:noAutofit/>
          </a:bodyPr>
          <a:lstStyle/>
          <a:p>
            <a:pPr>
              <a:spcBef>
                <a:spcPts val="1200"/>
              </a:spcBef>
            </a:pPr>
            <a:r>
              <a:rPr lang="tr-TR" sz="2400" dirty="0"/>
              <a:t>Bebeğin  üşümesinden endişe etmeyin.</a:t>
            </a:r>
          </a:p>
          <a:p>
            <a:pPr>
              <a:spcBef>
                <a:spcPts val="1200"/>
              </a:spcBef>
            </a:pPr>
            <a:r>
              <a:rPr lang="tr-TR" sz="2400" dirty="0"/>
              <a:t>Bebeğin muayenesi annesinin göğsündeyken yapılabilir, ölçümleri ertelenebilir.</a:t>
            </a:r>
          </a:p>
          <a:p>
            <a:pPr>
              <a:spcBef>
                <a:spcPts val="1200"/>
              </a:spcBef>
            </a:pPr>
            <a:r>
              <a:rPr lang="tr-TR" sz="2400" dirty="0"/>
              <a:t>Annenin epizyo/insizyon dikişleri, bebeği göğsündeyken yapılabilir.</a:t>
            </a:r>
          </a:p>
          <a:p>
            <a:pPr>
              <a:spcBef>
                <a:spcPts val="1200"/>
              </a:spcBef>
            </a:pPr>
            <a:r>
              <a:rPr lang="tr-TR" sz="2400" dirty="0"/>
              <a:t>Verniksin; bebeğin cildini nemlendirmesi ve  ısı kaybını önlemesi nedeniyle bebeğin ilk banyosu ertelenebilir.</a:t>
            </a:r>
          </a:p>
          <a:p>
            <a:pPr>
              <a:spcBef>
                <a:spcPts val="1200"/>
              </a:spcBef>
            </a:pPr>
            <a:r>
              <a:rPr lang="tr-TR" sz="2400" dirty="0"/>
              <a:t>Doğumhane yoğun ise anne ve bebek servise transfer edilebilir.</a:t>
            </a:r>
          </a:p>
          <a:p>
            <a:pPr>
              <a:spcBef>
                <a:spcPts val="1200"/>
              </a:spcBef>
            </a:pPr>
            <a:endParaRPr lang="tr-TR" sz="2400" dirty="0"/>
          </a:p>
        </p:txBody>
      </p:sp>
      <p:sp>
        <p:nvSpPr>
          <p:cNvPr id="3" name="Slayt Numarası Yer Tutucusu 2"/>
          <p:cNvSpPr>
            <a:spLocks noGrp="1"/>
          </p:cNvSpPr>
          <p:nvPr>
            <p:ph type="sldNum" sz="quarter" idx="12"/>
          </p:nvPr>
        </p:nvSpPr>
        <p:spPr/>
        <p:txBody>
          <a:bodyPr/>
          <a:lstStyle/>
          <a:p>
            <a:fld id="{D27C8792-2BED-474F-93E4-D0DE45203DA4}" type="slidenum">
              <a:rPr lang="tr-TR" smtClean="0"/>
              <a:pPr/>
              <a:t>21</a:t>
            </a:fld>
            <a:endParaRPr lang="tr-TR"/>
          </a:p>
        </p:txBody>
      </p:sp>
    </p:spTree>
    <p:extLst>
      <p:ext uri="{BB962C8B-B14F-4D97-AF65-F5344CB8AC3E}">
        <p14:creationId xmlns:p14="http://schemas.microsoft.com/office/powerpoint/2010/main" val="1126472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a:t>Erken Ten Tene Teması Önleyen Engellerin Kaldırılması İçin -2</a:t>
            </a:r>
          </a:p>
        </p:txBody>
      </p:sp>
      <p:sp>
        <p:nvSpPr>
          <p:cNvPr id="4" name="İçerik Yer Tutucusu 3"/>
          <p:cNvSpPr>
            <a:spLocks noGrp="1"/>
          </p:cNvSpPr>
          <p:nvPr>
            <p:ph idx="1"/>
          </p:nvPr>
        </p:nvSpPr>
        <p:spPr>
          <a:xfrm>
            <a:off x="1991544" y="1857365"/>
            <a:ext cx="8229600" cy="4153383"/>
          </a:xfrm>
        </p:spPr>
        <p:txBody>
          <a:bodyPr>
            <a:noAutofit/>
          </a:bodyPr>
          <a:lstStyle/>
          <a:p>
            <a:pPr>
              <a:spcBef>
                <a:spcPts val="1800"/>
              </a:spcBef>
            </a:pPr>
            <a:r>
              <a:rPr lang="tr-TR" sz="2200" dirty="0"/>
              <a:t>Yeterli sağlık çalışanı yoksa, aile üyelerinden biri anne ve bebek ile kalabilir.</a:t>
            </a:r>
          </a:p>
          <a:p>
            <a:pPr>
              <a:spcBef>
                <a:spcPts val="1800"/>
              </a:spcBef>
            </a:pPr>
            <a:r>
              <a:rPr lang="tr-TR" sz="2200" dirty="0"/>
              <a:t>Anneden geçen ilaçlar nedeniyle bebek uykulu ise, bağlanma ve emzirme için ten tene temas yönünden desteklenmesi çok daha önemli olacaktır.</a:t>
            </a:r>
          </a:p>
        </p:txBody>
      </p:sp>
      <p:sp>
        <p:nvSpPr>
          <p:cNvPr id="3" name="Slayt Numarası Yer Tutucusu 2"/>
          <p:cNvSpPr>
            <a:spLocks noGrp="1"/>
          </p:cNvSpPr>
          <p:nvPr>
            <p:ph type="sldNum" sz="quarter" idx="12"/>
          </p:nvPr>
        </p:nvSpPr>
        <p:spPr/>
        <p:txBody>
          <a:bodyPr/>
          <a:lstStyle/>
          <a:p>
            <a:fld id="{D27C8792-2BED-474F-93E4-D0DE45203DA4}" type="slidenum">
              <a:rPr lang="tr-TR" smtClean="0"/>
              <a:pPr/>
              <a:t>22</a:t>
            </a:fld>
            <a:endParaRPr lang="tr-TR"/>
          </a:p>
        </p:txBody>
      </p:sp>
      <p:pic>
        <p:nvPicPr>
          <p:cNvPr id="6" name="Picture 2" descr="First time nursing after home birth. By{mh} Birth Photography. So raw and new and beautiful!: "/>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2880"/>
          <a:stretch/>
        </p:blipFill>
        <p:spPr bwMode="auto">
          <a:xfrm>
            <a:off x="4079777" y="4096204"/>
            <a:ext cx="3893443" cy="2267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235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a:t>Erken ten tene temasın kurulması için-3</a:t>
            </a:r>
          </a:p>
        </p:txBody>
      </p:sp>
      <p:sp>
        <p:nvSpPr>
          <p:cNvPr id="4" name="İçerik Yer Tutucusu 3"/>
          <p:cNvSpPr>
            <a:spLocks noGrp="1"/>
          </p:cNvSpPr>
          <p:nvPr>
            <p:ph idx="1"/>
          </p:nvPr>
        </p:nvSpPr>
        <p:spPr>
          <a:xfrm>
            <a:off x="609600" y="2055133"/>
            <a:ext cx="5615406" cy="4301218"/>
          </a:xfrm>
        </p:spPr>
        <p:txBody>
          <a:bodyPr>
            <a:noAutofit/>
          </a:bodyPr>
          <a:lstStyle/>
          <a:p>
            <a:r>
              <a:rPr lang="tr-TR" sz="2400" dirty="0"/>
              <a:t>Anne yorgun olduğunda bu uygulama, bebeği ile etkileşime geçmesini ve dinlenmesini sağlar.</a:t>
            </a:r>
          </a:p>
          <a:p>
            <a:endParaRPr lang="tr-TR" sz="2400" dirty="0"/>
          </a:p>
          <a:p>
            <a:r>
              <a:rPr lang="tr-TR" sz="2400" dirty="0"/>
              <a:t>İkiz bebeklerde doğumlar arasındaki süre değişebilir.</a:t>
            </a:r>
          </a:p>
          <a:p>
            <a:pPr lvl="1"/>
            <a:r>
              <a:rPr lang="tr-TR" sz="2000" dirty="0"/>
              <a:t>İlk doğan bebekle ten tene temas başlatılır. </a:t>
            </a:r>
          </a:p>
          <a:p>
            <a:pPr lvl="1"/>
            <a:r>
              <a:rPr lang="tr-TR" sz="2000" dirty="0"/>
              <a:t>İkinci bebek doğduğunda temas için göğse alınır ve anne hazır olduğunda emzirmeye yardımcı olunur.</a:t>
            </a:r>
          </a:p>
        </p:txBody>
      </p:sp>
      <p:sp>
        <p:nvSpPr>
          <p:cNvPr id="3" name="Slayt Numarası Yer Tutucusu 2"/>
          <p:cNvSpPr>
            <a:spLocks noGrp="1"/>
          </p:cNvSpPr>
          <p:nvPr>
            <p:ph type="sldNum" sz="quarter" idx="12"/>
          </p:nvPr>
        </p:nvSpPr>
        <p:spPr/>
        <p:txBody>
          <a:bodyPr/>
          <a:lstStyle/>
          <a:p>
            <a:fld id="{D27C8792-2BED-474F-93E4-D0DE45203DA4}" type="slidenum">
              <a:rPr lang="tr-TR" smtClean="0"/>
              <a:pPr/>
              <a:t>23</a:t>
            </a:fld>
            <a:endParaRPr lang="tr-TR"/>
          </a:p>
        </p:txBody>
      </p:sp>
      <p:pic>
        <p:nvPicPr>
          <p:cNvPr id="18436" name="Picture 4" descr="http://themilkmeg.com/wp-content/uploads/941726_10201267345348584_1550857392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8319" y="2655430"/>
            <a:ext cx="4264968" cy="3196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027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4663" y="2476897"/>
            <a:ext cx="8229600" cy="1612776"/>
          </a:xfrm>
        </p:spPr>
        <p:style>
          <a:lnRef idx="2">
            <a:schemeClr val="accent1"/>
          </a:lnRef>
          <a:fillRef idx="1">
            <a:schemeClr val="lt1"/>
          </a:fillRef>
          <a:effectRef idx="0">
            <a:schemeClr val="accent1"/>
          </a:effectRef>
          <a:fontRef idx="minor">
            <a:schemeClr val="dk1"/>
          </a:fontRef>
        </p:style>
        <p:txBody>
          <a:bodyPr/>
          <a:lstStyle/>
          <a:p>
            <a:r>
              <a:rPr lang="tr-TR" i="1" dirty="0"/>
              <a:t>Emzirmeyi başlatmak için anne ve bebeğe nasıl yardımcı olabilirsiniz?</a:t>
            </a:r>
            <a:endParaRPr lang="tr-TR"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24</a:t>
            </a:fld>
            <a:endParaRPr lang="tr-TR"/>
          </a:p>
        </p:txBody>
      </p:sp>
    </p:spTree>
    <p:extLst>
      <p:ext uri="{BB962C8B-B14F-4D97-AF65-F5344CB8AC3E}">
        <p14:creationId xmlns:p14="http://schemas.microsoft.com/office/powerpoint/2010/main" val="396012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a:t>Emzirmeye başlamak için yardımcı olmak -1</a:t>
            </a:r>
          </a:p>
        </p:txBody>
      </p:sp>
      <p:sp>
        <p:nvSpPr>
          <p:cNvPr id="3" name="2 İçerik Yer Tutucusu"/>
          <p:cNvSpPr>
            <a:spLocks noGrp="1"/>
          </p:cNvSpPr>
          <p:nvPr>
            <p:ph idx="1"/>
          </p:nvPr>
        </p:nvSpPr>
        <p:spPr>
          <a:xfrm>
            <a:off x="900113" y="1916832"/>
            <a:ext cx="9886949" cy="4114816"/>
          </a:xfrm>
        </p:spPr>
        <p:txBody>
          <a:bodyPr>
            <a:normAutofit/>
          </a:bodyPr>
          <a:lstStyle/>
          <a:p>
            <a:pPr marL="0" indent="0" algn="ctr">
              <a:buNone/>
            </a:pPr>
            <a:r>
              <a:rPr lang="tr-TR" sz="2800" dirty="0" smtClean="0"/>
              <a:t>Ten </a:t>
            </a:r>
            <a:r>
              <a:rPr lang="tr-TR" sz="2800" dirty="0"/>
              <a:t>tene temasla, bebek annesinin göğsü üzerindeyken memenin kokusu, onu meme ucuna doğru hareket etmeye teşvik edecektir.</a:t>
            </a:r>
          </a:p>
          <a:p>
            <a:pPr>
              <a:buNone/>
            </a:pPr>
            <a:endParaRPr lang="tr-TR" sz="28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25</a:t>
            </a:fld>
            <a:endParaRPr lang="tr-TR"/>
          </a:p>
        </p:txBody>
      </p:sp>
      <p:pic>
        <p:nvPicPr>
          <p:cNvPr id="5" name="Picture 2" descr="920369F first feed pink towel 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0486" y="3171826"/>
            <a:ext cx="4108447" cy="3081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3850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638701"/>
            <a:ext cx="10972800" cy="1143000"/>
          </a:xfrm>
        </p:spPr>
        <p:txBody>
          <a:bodyPr>
            <a:normAutofit/>
          </a:bodyPr>
          <a:lstStyle/>
          <a:p>
            <a:r>
              <a:rPr lang="tr-TR" sz="3600" b="1" dirty="0"/>
              <a:t>Emzirmeye başlamak için yardımcı olmak-2 </a:t>
            </a:r>
          </a:p>
        </p:txBody>
      </p:sp>
      <p:sp>
        <p:nvSpPr>
          <p:cNvPr id="3" name="2 İçerik Yer Tutucusu"/>
          <p:cNvSpPr>
            <a:spLocks noGrp="1"/>
          </p:cNvSpPr>
          <p:nvPr>
            <p:ph idx="1"/>
          </p:nvPr>
        </p:nvSpPr>
        <p:spPr>
          <a:xfrm>
            <a:off x="1152939" y="1789343"/>
            <a:ext cx="10124661" cy="2839046"/>
          </a:xfrm>
        </p:spPr>
        <p:txBody>
          <a:bodyPr>
            <a:normAutofit fontScale="92500" lnSpcReduction="20000"/>
          </a:bodyPr>
          <a:lstStyle/>
          <a:p>
            <a:r>
              <a:rPr lang="tr-TR" sz="3000" dirty="0"/>
              <a:t>Beslenme öncesi davranışlar ve ipuçlarını tanımlamada anneye yardım edilmesi</a:t>
            </a:r>
          </a:p>
          <a:p>
            <a:pPr lvl="1"/>
            <a:r>
              <a:rPr lang="tr-TR" sz="2400" dirty="0"/>
              <a:t>Kısa bir dinlenme</a:t>
            </a:r>
          </a:p>
          <a:p>
            <a:pPr lvl="1"/>
            <a:r>
              <a:rPr lang="tr-TR" sz="2400" dirty="0"/>
              <a:t>Ellerini ağzına götürme ve emme hareketleri yapma, sesler çıkarma ve eliyle meme ucuna dokunma</a:t>
            </a:r>
          </a:p>
          <a:p>
            <a:pPr lvl="1"/>
            <a:r>
              <a:rPr lang="tr-TR" sz="2400" dirty="0"/>
              <a:t>Bir hedef gibi memenin kahverengi bölgesine odaklanma</a:t>
            </a:r>
          </a:p>
          <a:p>
            <a:pPr lvl="1"/>
            <a:r>
              <a:rPr lang="tr-TR" sz="2400" dirty="0"/>
              <a:t>Memeye doğru hareket etme ve aranma</a:t>
            </a:r>
          </a:p>
          <a:p>
            <a:pPr lvl="1"/>
            <a:r>
              <a:rPr lang="tr-TR" sz="2400" dirty="0"/>
              <a:t>Meme ucunu bulma ve ağzını genişçe açarak tutma</a:t>
            </a:r>
          </a:p>
          <a:p>
            <a:pPr>
              <a:buNone/>
            </a:pPr>
            <a:endParaRPr lang="tr-TR"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26</a:t>
            </a:fld>
            <a:endParaRPr lang="tr-TR"/>
          </a:p>
        </p:txBody>
      </p:sp>
      <p:pic>
        <p:nvPicPr>
          <p:cNvPr id="19458" name="Picture 2" descr="https://aboutyournewborn.files.wordpress.com/2012/08/rooting-green-jpeg-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7528" y="4797152"/>
            <a:ext cx="2664296" cy="1872208"/>
          </a:xfrm>
          <a:prstGeom prst="rect">
            <a:avLst/>
          </a:prstGeom>
          <a:noFill/>
          <a:extLst>
            <a:ext uri="{909E8E84-426E-40DD-AFC4-6F175D3DCCD1}">
              <a14:hiddenFill xmlns:a14="http://schemas.microsoft.com/office/drawing/2010/main">
                <a:solidFill>
                  <a:srgbClr val="FFFFFF"/>
                </a:solidFill>
              </a14:hiddenFill>
            </a:ext>
          </a:extLst>
        </p:spPr>
      </p:pic>
      <p:pic>
        <p:nvPicPr>
          <p:cNvPr id="19460" name="Picture 4" descr="https://encrypted-tbn2.gstatic.com/images?q=tbn:ANd9GcQ_VRovBt7OvWdos6PZ3x6FZ-J9Bwu3S7um2B9uMpJO54c9XO2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8168" y="4729788"/>
            <a:ext cx="2304256" cy="2037827"/>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http://www.mothering.com/image/id/1035727"/>
          <p:cNvSpPr>
            <a:spLocks noChangeAspect="1" noChangeArrowheads="1"/>
          </p:cNvSpPr>
          <p:nvPr/>
        </p:nvSpPr>
        <p:spPr bwMode="auto">
          <a:xfrm>
            <a:off x="1679575" y="-914400"/>
            <a:ext cx="1905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8" descr="http://www.mothering.com/image/id/1035727"/>
          <p:cNvSpPr>
            <a:spLocks noChangeAspect="1" noChangeArrowheads="1"/>
          </p:cNvSpPr>
          <p:nvPr/>
        </p:nvSpPr>
        <p:spPr bwMode="auto">
          <a:xfrm>
            <a:off x="1831975" y="-762000"/>
            <a:ext cx="1905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9465"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87888" y="4729787"/>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80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a:t>Emzirmeye başlamak için yardımcı olmak-3 </a:t>
            </a:r>
            <a:endParaRPr lang="tr-TR" sz="3600" dirty="0"/>
          </a:p>
        </p:txBody>
      </p:sp>
      <p:sp>
        <p:nvSpPr>
          <p:cNvPr id="3" name="2 İçerik Yer Tutucusu"/>
          <p:cNvSpPr>
            <a:spLocks noGrp="1"/>
          </p:cNvSpPr>
          <p:nvPr>
            <p:ph idx="1"/>
          </p:nvPr>
        </p:nvSpPr>
        <p:spPr/>
        <p:txBody>
          <a:bodyPr>
            <a:noAutofit/>
          </a:bodyPr>
          <a:lstStyle/>
          <a:p>
            <a:r>
              <a:rPr lang="en-US" sz="2800" dirty="0"/>
              <a:t>İlk </a:t>
            </a:r>
            <a:r>
              <a:rPr lang="tr-TR" sz="2800" dirty="0"/>
              <a:t>emzirme</a:t>
            </a:r>
            <a:r>
              <a:rPr lang="en-US" sz="2800" dirty="0"/>
              <a:t> </a:t>
            </a:r>
            <a:r>
              <a:rPr lang="tr-TR" sz="2800" dirty="0"/>
              <a:t>gerçekleşirken anne ve bebek üzerinde baskı olmamalıdır.</a:t>
            </a:r>
          </a:p>
          <a:p>
            <a:pPr lvl="1"/>
            <a:r>
              <a:rPr lang="tr-TR" sz="2400" dirty="0"/>
              <a:t>Emmenin ne kadar sürdüğü</a:t>
            </a:r>
          </a:p>
          <a:p>
            <a:pPr lvl="1"/>
            <a:r>
              <a:rPr lang="tr-TR" sz="2400" dirty="0"/>
              <a:t>Bebeğin ne kadar iyi yerleştiği</a:t>
            </a:r>
          </a:p>
          <a:p>
            <a:pPr lvl="1"/>
            <a:r>
              <a:rPr lang="tr-TR" sz="2400" dirty="0"/>
              <a:t>Bebeğin ne kadar kolostrum aldığı üzerinde çok da durulmamalı</a:t>
            </a:r>
          </a:p>
          <a:p>
            <a:r>
              <a:rPr lang="tr-TR" sz="2800" dirty="0">
                <a:solidFill>
                  <a:srgbClr val="FF3300"/>
                </a:solidFill>
              </a:rPr>
              <a:t>İlk emzirme, beslenmeye başlamaktan çok memeye alışmak olarak düşünülmelidir.</a:t>
            </a:r>
          </a:p>
        </p:txBody>
      </p:sp>
      <p:sp>
        <p:nvSpPr>
          <p:cNvPr id="4" name="Slayt Numarası Yer Tutucusu 3"/>
          <p:cNvSpPr>
            <a:spLocks noGrp="1"/>
          </p:cNvSpPr>
          <p:nvPr>
            <p:ph type="sldNum" sz="quarter" idx="12"/>
          </p:nvPr>
        </p:nvSpPr>
        <p:spPr/>
        <p:txBody>
          <a:bodyPr/>
          <a:lstStyle/>
          <a:p>
            <a:fld id="{D27C8792-2BED-474F-93E4-D0DE45203DA4}" type="slidenum">
              <a:rPr lang="tr-TR" smtClean="0"/>
              <a:pPr/>
              <a:t>27</a:t>
            </a:fld>
            <a:endParaRPr lang="tr-TR"/>
          </a:p>
        </p:txBody>
      </p:sp>
    </p:spTree>
    <p:extLst>
      <p:ext uri="{BB962C8B-B14F-4D97-AF65-F5344CB8AC3E}">
        <p14:creationId xmlns:p14="http://schemas.microsoft.com/office/powerpoint/2010/main" val="954342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19536" y="1001012"/>
            <a:ext cx="8229600" cy="1143000"/>
          </a:xfrm>
        </p:spPr>
        <p:txBody>
          <a:bodyPr>
            <a:noAutofit/>
          </a:bodyPr>
          <a:lstStyle/>
          <a:p>
            <a:r>
              <a:rPr lang="tr-TR" sz="3200" b="1" dirty="0"/>
              <a:t>S</a:t>
            </a:r>
            <a:r>
              <a:rPr lang="en-US" sz="3200" b="1" dirty="0" err="1"/>
              <a:t>ağlık</a:t>
            </a:r>
            <a:r>
              <a:rPr lang="en-US" sz="3200" b="1" dirty="0"/>
              <a:t> çalışanının</a:t>
            </a:r>
            <a:r>
              <a:rPr lang="tr-TR" sz="3200" b="1" dirty="0"/>
              <a:t> emzirmenin </a:t>
            </a:r>
            <a:br>
              <a:rPr lang="tr-TR" sz="3200" b="1" dirty="0"/>
            </a:br>
            <a:r>
              <a:rPr lang="tr-TR" sz="3200" b="1" dirty="0"/>
              <a:t>başlatılmasındaki </a:t>
            </a:r>
            <a:r>
              <a:rPr lang="en-US" sz="3200" b="1" dirty="0" err="1"/>
              <a:t>rolü</a:t>
            </a:r>
            <a:r>
              <a:rPr lang="tr-TR" sz="3200" b="1" dirty="0"/>
              <a:t/>
            </a:r>
            <a:br>
              <a:rPr lang="tr-TR" sz="3200" b="1" dirty="0"/>
            </a:br>
            <a:endParaRPr lang="tr-TR" sz="3200" b="1" dirty="0"/>
          </a:p>
        </p:txBody>
      </p:sp>
      <p:sp>
        <p:nvSpPr>
          <p:cNvPr id="3" name="İçerik Yer Tutucusu 2"/>
          <p:cNvSpPr>
            <a:spLocks noGrp="1"/>
          </p:cNvSpPr>
          <p:nvPr>
            <p:ph idx="1"/>
          </p:nvPr>
        </p:nvSpPr>
        <p:spPr/>
        <p:txBody>
          <a:bodyPr>
            <a:normAutofit/>
          </a:bodyPr>
          <a:lstStyle/>
          <a:p>
            <a:pPr lvl="1"/>
            <a:r>
              <a:rPr lang="en-US" dirty="0"/>
              <a:t>Zaman </a:t>
            </a:r>
            <a:r>
              <a:rPr lang="tr-TR" dirty="0"/>
              <a:t> tanımak ve </a:t>
            </a:r>
            <a:r>
              <a:rPr lang="en-US" dirty="0" err="1"/>
              <a:t>sakin</a:t>
            </a:r>
            <a:r>
              <a:rPr lang="en-US" dirty="0"/>
              <a:t> </a:t>
            </a:r>
            <a:r>
              <a:rPr lang="en-US" dirty="0" err="1"/>
              <a:t>bir</a:t>
            </a:r>
            <a:r>
              <a:rPr lang="en-US" dirty="0"/>
              <a:t> </a:t>
            </a:r>
            <a:r>
              <a:rPr lang="tr-TR" dirty="0"/>
              <a:t>ortam</a:t>
            </a:r>
            <a:r>
              <a:rPr lang="en-US" dirty="0"/>
              <a:t> </a:t>
            </a:r>
            <a:r>
              <a:rPr lang="en-US" dirty="0" err="1"/>
              <a:t>sağlamak</a:t>
            </a:r>
            <a:endParaRPr lang="tr-TR" dirty="0"/>
          </a:p>
          <a:p>
            <a:pPr lvl="1"/>
            <a:r>
              <a:rPr lang="en-US" dirty="0" err="1"/>
              <a:t>Rahat</a:t>
            </a:r>
            <a:r>
              <a:rPr lang="en-US" dirty="0"/>
              <a:t> </a:t>
            </a:r>
            <a:r>
              <a:rPr lang="en-US" dirty="0" err="1"/>
              <a:t>bir</a:t>
            </a:r>
            <a:r>
              <a:rPr lang="en-US" dirty="0"/>
              <a:t> </a:t>
            </a:r>
            <a:r>
              <a:rPr lang="en-US" dirty="0" err="1"/>
              <a:t>pozisyon</a:t>
            </a:r>
            <a:r>
              <a:rPr lang="en-US" dirty="0"/>
              <a:t> </a:t>
            </a:r>
            <a:r>
              <a:rPr lang="en-US" dirty="0" err="1"/>
              <a:t>bulmak</a:t>
            </a:r>
            <a:r>
              <a:rPr lang="en-US" dirty="0"/>
              <a:t> </a:t>
            </a:r>
            <a:r>
              <a:rPr lang="en-US" dirty="0" err="1"/>
              <a:t>için</a:t>
            </a:r>
            <a:r>
              <a:rPr lang="en-US" dirty="0"/>
              <a:t> </a:t>
            </a:r>
            <a:r>
              <a:rPr lang="en-US" dirty="0" err="1"/>
              <a:t>anne</a:t>
            </a:r>
            <a:r>
              <a:rPr lang="tr-TR" dirty="0"/>
              <a:t>y</a:t>
            </a:r>
            <a:r>
              <a:rPr lang="en-US" dirty="0"/>
              <a:t>e </a:t>
            </a:r>
            <a:r>
              <a:rPr lang="en-US" dirty="0" err="1"/>
              <a:t>yardım</a:t>
            </a:r>
            <a:r>
              <a:rPr lang="tr-TR" dirty="0"/>
              <a:t> etmek</a:t>
            </a:r>
          </a:p>
          <a:p>
            <a:pPr lvl="1"/>
            <a:r>
              <a:rPr lang="tr-TR" dirty="0"/>
              <a:t>Bebeğin uyanması ve aranması gibi olumlu davranışlarına dikkati çekmek</a:t>
            </a:r>
          </a:p>
          <a:p>
            <a:pPr lvl="1"/>
            <a:r>
              <a:rPr lang="tr-TR" dirty="0"/>
              <a:t>Annenin özgüvenini desteklemek</a:t>
            </a:r>
          </a:p>
          <a:p>
            <a:pPr lvl="1"/>
            <a:r>
              <a:rPr lang="tr-TR" dirty="0"/>
              <a:t>Bebeği memeye itmek ya da ağzına memeyi yerleştirmekten kaçınmak</a:t>
            </a:r>
          </a:p>
          <a:p>
            <a:pPr lvl="1"/>
            <a:endParaRPr lang="tr-TR" dirty="0"/>
          </a:p>
          <a:p>
            <a:endParaRPr lang="tr-TR" sz="40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28</a:t>
            </a:fld>
            <a:endParaRPr lang="tr-TR"/>
          </a:p>
        </p:txBody>
      </p:sp>
    </p:spTree>
    <p:extLst>
      <p:ext uri="{BB962C8B-B14F-4D97-AF65-F5344CB8AC3E}">
        <p14:creationId xmlns:p14="http://schemas.microsoft.com/office/powerpoint/2010/main" val="2820347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35560" y="2492896"/>
            <a:ext cx="8229600" cy="1756792"/>
          </a:xfrm>
        </p:spPr>
        <p:style>
          <a:lnRef idx="2">
            <a:schemeClr val="accent1"/>
          </a:lnRef>
          <a:fillRef idx="1">
            <a:schemeClr val="lt1"/>
          </a:fillRef>
          <a:effectRef idx="0">
            <a:schemeClr val="accent1"/>
          </a:effectRef>
          <a:fontRef idx="minor">
            <a:schemeClr val="dk1"/>
          </a:fontRef>
        </p:style>
        <p:txBody>
          <a:bodyPr/>
          <a:lstStyle/>
          <a:p>
            <a:r>
              <a:rPr lang="tr-TR" dirty="0"/>
              <a:t>Sezaryen doğumun anne ve bebek üzerinde ne gibi etkileri bulunmaktadır?</a:t>
            </a:r>
          </a:p>
        </p:txBody>
      </p:sp>
      <p:sp>
        <p:nvSpPr>
          <p:cNvPr id="4" name="Slayt Numarası Yer Tutucusu 3"/>
          <p:cNvSpPr>
            <a:spLocks noGrp="1"/>
          </p:cNvSpPr>
          <p:nvPr>
            <p:ph type="sldNum" sz="quarter" idx="12"/>
          </p:nvPr>
        </p:nvSpPr>
        <p:spPr/>
        <p:txBody>
          <a:bodyPr/>
          <a:lstStyle/>
          <a:p>
            <a:fld id="{D27C8792-2BED-474F-93E4-D0DE45203DA4}" type="slidenum">
              <a:rPr lang="tr-TR" smtClean="0"/>
              <a:pPr/>
              <a:t>29</a:t>
            </a:fld>
            <a:endParaRPr lang="tr-TR"/>
          </a:p>
        </p:txBody>
      </p:sp>
    </p:spTree>
    <p:extLst>
      <p:ext uri="{BB962C8B-B14F-4D97-AF65-F5344CB8AC3E}">
        <p14:creationId xmlns:p14="http://schemas.microsoft.com/office/powerpoint/2010/main" val="497389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063552" y="2827244"/>
            <a:ext cx="8075240" cy="1584176"/>
          </a:xfrm>
          <a:ln>
            <a:solidFill>
              <a:schemeClr val="accent1"/>
            </a:solidFill>
          </a:ln>
        </p:spPr>
        <p:txBody>
          <a:bodyPr>
            <a:normAutofit/>
          </a:bodyPr>
          <a:lstStyle/>
          <a:p>
            <a:pPr marL="0" indent="0" algn="ctr">
              <a:buNone/>
            </a:pPr>
            <a:r>
              <a:rPr lang="tr-TR" sz="2800" dirty="0"/>
              <a:t>Emzirmenin etkin olarak başlatılabilmesi için travayda ve doğumdan hemen sonra, anne ve bebeğe yardımcı olmak için neler yaparsınız?  </a:t>
            </a:r>
          </a:p>
          <a:p>
            <a:pPr algn="ctr"/>
            <a:endParaRPr lang="tr-TR" sz="2800" dirty="0"/>
          </a:p>
          <a:p>
            <a:pPr algn="ctr"/>
            <a:endParaRPr lang="tr-TR" sz="2800" dirty="0"/>
          </a:p>
        </p:txBody>
      </p:sp>
      <p:sp>
        <p:nvSpPr>
          <p:cNvPr id="2" name="Slayt Numarası Yer Tutucusu 1"/>
          <p:cNvSpPr>
            <a:spLocks noGrp="1"/>
          </p:cNvSpPr>
          <p:nvPr>
            <p:ph type="sldNum" sz="quarter" idx="12"/>
          </p:nvPr>
        </p:nvSpPr>
        <p:spPr/>
        <p:txBody>
          <a:bodyPr/>
          <a:lstStyle/>
          <a:p>
            <a:fld id="{D27C8792-2BED-474F-93E4-D0DE45203DA4}" type="slidenum">
              <a:rPr lang="tr-TR" smtClean="0"/>
              <a:pPr/>
              <a:t>3</a:t>
            </a:fld>
            <a:endParaRPr lang="tr-TR"/>
          </a:p>
        </p:txBody>
      </p:sp>
    </p:spTree>
    <p:extLst>
      <p:ext uri="{BB962C8B-B14F-4D97-AF65-F5344CB8AC3E}">
        <p14:creationId xmlns:p14="http://schemas.microsoft.com/office/powerpoint/2010/main" val="19770107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Sezaryen doğumun anne üzerindeki etkileri</a:t>
            </a:r>
            <a:endParaRPr lang="tr-TR" dirty="0"/>
          </a:p>
        </p:txBody>
      </p:sp>
      <p:sp>
        <p:nvSpPr>
          <p:cNvPr id="3" name="İçerik Yer Tutucusu 2"/>
          <p:cNvSpPr>
            <a:spLocks noGrp="1"/>
          </p:cNvSpPr>
          <p:nvPr>
            <p:ph idx="1"/>
          </p:nvPr>
        </p:nvSpPr>
        <p:spPr/>
        <p:txBody>
          <a:bodyPr>
            <a:normAutofit/>
          </a:bodyPr>
          <a:lstStyle/>
          <a:p>
            <a:r>
              <a:rPr lang="tr-TR" sz="2800" u="sng" dirty="0"/>
              <a:t>Annede</a:t>
            </a:r>
          </a:p>
          <a:p>
            <a:pPr lvl="1"/>
            <a:r>
              <a:rPr lang="tr-TR" sz="2400" dirty="0"/>
              <a:t>Stres ve korku</a:t>
            </a:r>
          </a:p>
          <a:p>
            <a:pPr lvl="1"/>
            <a:r>
              <a:rPr lang="tr-TR" sz="2400" dirty="0"/>
              <a:t>IV damar yolu ve idrar sondası takılması</a:t>
            </a:r>
          </a:p>
          <a:p>
            <a:pPr lvl="1"/>
            <a:r>
              <a:rPr lang="tr-TR" sz="2400" dirty="0"/>
              <a:t>Doğumdan önce ve sonra sıvı ve katı sınırlaması nedeniyle enerji kaybı</a:t>
            </a:r>
          </a:p>
          <a:p>
            <a:pPr lvl="1"/>
            <a:r>
              <a:rPr lang="tr-TR" sz="2400" dirty="0"/>
              <a:t>Analjezi ve anestezi nedeniyle anne-bebeğin etkilenmesi</a:t>
            </a:r>
          </a:p>
          <a:p>
            <a:pPr lvl="1"/>
            <a:r>
              <a:rPr lang="tr-TR" sz="2400" dirty="0" err="1"/>
              <a:t>Laktasyon</a:t>
            </a:r>
            <a:r>
              <a:rPr lang="tr-TR" sz="2400" dirty="0"/>
              <a:t> hormonları, </a:t>
            </a:r>
            <a:r>
              <a:rPr lang="tr-TR" sz="2400" dirty="0" err="1"/>
              <a:t>oksitosin</a:t>
            </a:r>
            <a:r>
              <a:rPr lang="tr-TR" sz="2400" dirty="0"/>
              <a:t> ve </a:t>
            </a:r>
            <a:r>
              <a:rPr lang="tr-TR" sz="2400" dirty="0" err="1"/>
              <a:t>prolaktin</a:t>
            </a:r>
            <a:r>
              <a:rPr lang="tr-TR" sz="2400" dirty="0"/>
              <a:t> düzeylerinde değişim</a:t>
            </a:r>
          </a:p>
          <a:p>
            <a:pPr lvl="1"/>
            <a:r>
              <a:rPr lang="tr-TR" sz="2400" dirty="0"/>
              <a:t>Enfeksiyon ve kanama riskinin artışı</a:t>
            </a:r>
          </a:p>
          <a:p>
            <a:pPr lvl="1"/>
            <a:r>
              <a:rPr lang="tr-TR" sz="2400" dirty="0"/>
              <a:t>Bebekten ayrı kalma</a:t>
            </a:r>
          </a:p>
          <a:p>
            <a:pPr lvl="1"/>
            <a:r>
              <a:rPr lang="tr-TR" sz="2400" dirty="0"/>
              <a:t>Normal doğum olmadığı için başarısızlık endişesi</a:t>
            </a:r>
          </a:p>
          <a:p>
            <a:pPr lvl="1"/>
            <a:endParaRPr lang="tr-TR" sz="24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30</a:t>
            </a:fld>
            <a:endParaRPr lang="tr-TR"/>
          </a:p>
        </p:txBody>
      </p:sp>
    </p:spTree>
    <p:extLst>
      <p:ext uri="{BB962C8B-B14F-4D97-AF65-F5344CB8AC3E}">
        <p14:creationId xmlns:p14="http://schemas.microsoft.com/office/powerpoint/2010/main" val="2570869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Sezaryen doğumun bebek üzerindeki etkileri</a:t>
            </a:r>
            <a:endParaRPr lang="tr-TR" dirty="0"/>
          </a:p>
        </p:txBody>
      </p:sp>
      <p:sp>
        <p:nvSpPr>
          <p:cNvPr id="3" name="İçerik Yer Tutucusu 2"/>
          <p:cNvSpPr>
            <a:spLocks noGrp="1"/>
          </p:cNvSpPr>
          <p:nvPr>
            <p:ph idx="1"/>
          </p:nvPr>
        </p:nvSpPr>
        <p:spPr/>
        <p:txBody>
          <a:bodyPr>
            <a:normAutofit/>
          </a:bodyPr>
          <a:lstStyle/>
          <a:p>
            <a:r>
              <a:rPr lang="tr-TR" u="sng" dirty="0"/>
              <a:t>Bebekte</a:t>
            </a:r>
          </a:p>
          <a:p>
            <a:pPr lvl="1"/>
            <a:r>
              <a:rPr lang="tr-TR" dirty="0"/>
              <a:t>Emzirme gecikebilir/emzirilemeyebilir.</a:t>
            </a:r>
          </a:p>
          <a:p>
            <a:pPr lvl="1"/>
            <a:r>
              <a:rPr lang="tr-TR" dirty="0"/>
              <a:t>Solunum sorunu artabilir.</a:t>
            </a:r>
          </a:p>
          <a:p>
            <a:pPr lvl="1"/>
            <a:r>
              <a:rPr lang="tr-TR" dirty="0"/>
              <a:t>Anneden geçen ilaçlar nedeniyle </a:t>
            </a:r>
            <a:r>
              <a:rPr lang="tr-TR" dirty="0" err="1"/>
              <a:t>sedatize</a:t>
            </a:r>
            <a:r>
              <a:rPr lang="tr-TR" dirty="0"/>
              <a:t> olabilir.</a:t>
            </a:r>
          </a:p>
          <a:p>
            <a:pPr lvl="1"/>
            <a:r>
              <a:rPr lang="tr-TR" dirty="0"/>
              <a:t>Erken temas olasılığı daha az olabilir.</a:t>
            </a:r>
          </a:p>
          <a:p>
            <a:pPr lvl="1"/>
            <a:r>
              <a:rPr lang="tr-TR" dirty="0"/>
              <a:t>Takviye besin alma olasılığı artar.</a:t>
            </a:r>
          </a:p>
          <a:p>
            <a:pPr lvl="1"/>
            <a:r>
              <a:rPr lang="tr-TR" dirty="0"/>
              <a:t>Emzirmeyi sınırlandırması riski artar.</a:t>
            </a:r>
          </a:p>
          <a:p>
            <a:pPr lvl="1"/>
            <a:endParaRPr lang="tr-TR" dirty="0"/>
          </a:p>
          <a:p>
            <a:pPr lvl="1"/>
            <a:endParaRPr lang="tr-TR"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31</a:t>
            </a:fld>
            <a:endParaRPr lang="tr-TR"/>
          </a:p>
        </p:txBody>
      </p:sp>
    </p:spTree>
    <p:extLst>
      <p:ext uri="{BB962C8B-B14F-4D97-AF65-F5344CB8AC3E}">
        <p14:creationId xmlns:p14="http://schemas.microsoft.com/office/powerpoint/2010/main" val="270657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9536" y="2564904"/>
            <a:ext cx="8229600" cy="1324744"/>
          </a:xfrm>
        </p:spPr>
        <p:style>
          <a:lnRef idx="2">
            <a:schemeClr val="accent1"/>
          </a:lnRef>
          <a:fillRef idx="1">
            <a:schemeClr val="lt1"/>
          </a:fillRef>
          <a:effectRef idx="0">
            <a:schemeClr val="accent1"/>
          </a:effectRef>
          <a:fontRef idx="minor">
            <a:schemeClr val="dk1"/>
          </a:fontRef>
        </p:style>
        <p:txBody>
          <a:bodyPr/>
          <a:lstStyle/>
          <a:p>
            <a:r>
              <a:rPr lang="tr-TR" dirty="0"/>
              <a:t>Sezaryen sonrası emzirmenin başlatılması için anne ve bebeğine nasıl yardımcı olabilirsiniz? </a:t>
            </a:r>
          </a:p>
        </p:txBody>
      </p:sp>
      <p:sp>
        <p:nvSpPr>
          <p:cNvPr id="4" name="Slayt Numarası Yer Tutucusu 3"/>
          <p:cNvSpPr>
            <a:spLocks noGrp="1"/>
          </p:cNvSpPr>
          <p:nvPr>
            <p:ph type="sldNum" sz="quarter" idx="12"/>
          </p:nvPr>
        </p:nvSpPr>
        <p:spPr/>
        <p:txBody>
          <a:bodyPr/>
          <a:lstStyle/>
          <a:p>
            <a:fld id="{D27C8792-2BED-474F-93E4-D0DE45203DA4}" type="slidenum">
              <a:rPr lang="tr-TR" smtClean="0"/>
              <a:pPr/>
              <a:t>32</a:t>
            </a:fld>
            <a:endParaRPr lang="tr-TR"/>
          </a:p>
        </p:txBody>
      </p:sp>
    </p:spTree>
    <p:extLst>
      <p:ext uri="{BB962C8B-B14F-4D97-AF65-F5344CB8AC3E}">
        <p14:creationId xmlns:p14="http://schemas.microsoft.com/office/powerpoint/2010/main" val="1849239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a:t>Sezaryen sonrası emzirmeyi desteklemenin yolları </a:t>
            </a:r>
            <a:endParaRPr lang="tr-TR" sz="3600" dirty="0"/>
          </a:p>
        </p:txBody>
      </p:sp>
      <p:sp>
        <p:nvSpPr>
          <p:cNvPr id="3" name="2 İçerik Yer Tutucusu"/>
          <p:cNvSpPr>
            <a:spLocks noGrp="1"/>
          </p:cNvSpPr>
          <p:nvPr>
            <p:ph idx="1"/>
          </p:nvPr>
        </p:nvSpPr>
        <p:spPr>
          <a:xfrm>
            <a:off x="609600" y="1900969"/>
            <a:ext cx="5875783" cy="4065315"/>
          </a:xfrm>
        </p:spPr>
        <p:txBody>
          <a:bodyPr>
            <a:noAutofit/>
          </a:bodyPr>
          <a:lstStyle/>
          <a:p>
            <a:pPr>
              <a:spcBef>
                <a:spcPts val="1200"/>
              </a:spcBef>
            </a:pPr>
            <a:r>
              <a:rPr lang="tr-TR" sz="2000" dirty="0"/>
              <a:t>Anneyi mümkün olduğunca ten tene temas için teşvik etmek</a:t>
            </a:r>
          </a:p>
          <a:p>
            <a:pPr>
              <a:spcBef>
                <a:spcPts val="1200"/>
              </a:spcBef>
            </a:pPr>
            <a:r>
              <a:rPr lang="tr-TR" sz="2000" dirty="0"/>
              <a:t>Emzirmenin başlatılmasında yardımcı olmak</a:t>
            </a:r>
          </a:p>
          <a:p>
            <a:pPr>
              <a:spcBef>
                <a:spcPts val="1200"/>
              </a:spcBef>
            </a:pPr>
            <a:r>
              <a:rPr lang="tr-TR" sz="2000" dirty="0"/>
              <a:t>Sezaryen olan anneye emzirirken en rahat edeceği pozisyonu bulmasında yardımcı olmak</a:t>
            </a:r>
          </a:p>
          <a:p>
            <a:pPr>
              <a:spcBef>
                <a:spcPts val="1200"/>
              </a:spcBef>
            </a:pPr>
            <a:r>
              <a:rPr lang="tr-TR" sz="2000" dirty="0"/>
              <a:t>Anne ve bebeğin aynı odada kalmasını sağlamak</a:t>
            </a:r>
          </a:p>
          <a:p>
            <a:pPr>
              <a:spcBef>
                <a:spcPts val="1200"/>
              </a:spcBef>
            </a:pPr>
            <a:r>
              <a:rPr lang="tr-TR" sz="2000" dirty="0"/>
              <a:t>Annenin hastanede kalış süresinin uzun olması nedeniyle daha fazla destek ve eğitim verme olanağı bulmak</a:t>
            </a:r>
          </a:p>
        </p:txBody>
      </p:sp>
      <p:sp>
        <p:nvSpPr>
          <p:cNvPr id="4" name="Slayt Numarası Yer Tutucusu 3"/>
          <p:cNvSpPr>
            <a:spLocks noGrp="1"/>
          </p:cNvSpPr>
          <p:nvPr>
            <p:ph type="sldNum" sz="quarter" idx="12"/>
          </p:nvPr>
        </p:nvSpPr>
        <p:spPr/>
        <p:txBody>
          <a:bodyPr/>
          <a:lstStyle/>
          <a:p>
            <a:fld id="{D27C8792-2BED-474F-93E4-D0DE45203DA4}" type="slidenum">
              <a:rPr lang="tr-TR" smtClean="0"/>
              <a:pPr/>
              <a:t>33</a:t>
            </a:fld>
            <a:endParaRPr lang="tr-TR"/>
          </a:p>
        </p:txBody>
      </p:sp>
      <p:pic>
        <p:nvPicPr>
          <p:cNvPr id="20482" name="Picture 2" descr="New! {Powerful Labor, Gentle Cesarean, Breastfed on Operating Table}!!!!!: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3149" y="2420888"/>
            <a:ext cx="3709426" cy="2782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356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22428" y="493341"/>
            <a:ext cx="8229600" cy="1143000"/>
          </a:xfrm>
        </p:spPr>
        <p:txBody>
          <a:bodyPr>
            <a:normAutofit/>
          </a:bodyPr>
          <a:lstStyle/>
          <a:p>
            <a:r>
              <a:rPr lang="tr-TR" sz="3600" b="1" dirty="0"/>
              <a:t>Sezaryen olan annede emzirme pozisyonu</a:t>
            </a:r>
          </a:p>
        </p:txBody>
      </p:sp>
      <p:sp>
        <p:nvSpPr>
          <p:cNvPr id="3" name="İçerik Yer Tutucusu 2"/>
          <p:cNvSpPr>
            <a:spLocks noGrp="1"/>
          </p:cNvSpPr>
          <p:nvPr>
            <p:ph idx="1"/>
          </p:nvPr>
        </p:nvSpPr>
        <p:spPr>
          <a:xfrm>
            <a:off x="1007165" y="1739971"/>
            <a:ext cx="9244863" cy="3860729"/>
          </a:xfrm>
        </p:spPr>
        <p:txBody>
          <a:bodyPr>
            <a:normAutofit lnSpcReduction="10000"/>
          </a:bodyPr>
          <a:lstStyle/>
          <a:p>
            <a:r>
              <a:rPr lang="tr-TR" sz="2400" dirty="0"/>
              <a:t>Damar yolu varsa bebeği uygun şekilde yerleştirin.</a:t>
            </a:r>
          </a:p>
          <a:p>
            <a:r>
              <a:rPr lang="tr-TR" sz="2400" dirty="0"/>
              <a:t>Anneyi yan tarafına döndürerek yatırın. </a:t>
            </a:r>
          </a:p>
          <a:p>
            <a:pPr lvl="1"/>
            <a:r>
              <a:rPr lang="tr-TR" sz="2400" dirty="0"/>
              <a:t>Bu pozisyon ilk saatlerde ağrıyı önlemeye ve emzirmeye yardımcı olur. (spinal anestezi nedeniyle düz yatması gereken annelerde bile)</a:t>
            </a:r>
          </a:p>
          <a:p>
            <a:r>
              <a:rPr lang="tr-TR" sz="2400" dirty="0"/>
              <a:t>Bebeği,  annenin vücuduna paralel olacak şekilde uzatarak ya da anne doğrulabiliyorsa  insizyon yerini koruyacak şekilde yastık ile destekleyerek  emzirmesini sağlayın.</a:t>
            </a:r>
          </a:p>
          <a:p>
            <a:r>
              <a:rPr lang="tr-TR" sz="2400" dirty="0"/>
              <a:t>Otururken dizlerin altına veya yatarken sırtına ve dizlerinin üstüne yastık gibi bir destek yerleştirin.</a:t>
            </a:r>
          </a:p>
          <a:p>
            <a:endParaRPr lang="tr-TR" sz="2000" dirty="0"/>
          </a:p>
          <a:p>
            <a:endParaRPr lang="tr-TR" sz="20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34</a:t>
            </a:fld>
            <a:endParaRPr lang="tr-TR"/>
          </a:p>
        </p:txBody>
      </p:sp>
    </p:spTree>
    <p:extLst>
      <p:ext uri="{BB962C8B-B14F-4D97-AF65-F5344CB8AC3E}">
        <p14:creationId xmlns:p14="http://schemas.microsoft.com/office/powerpoint/2010/main" val="1617038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Anne dostu hastane uygulamaları</a:t>
            </a:r>
          </a:p>
        </p:txBody>
      </p:sp>
      <p:sp>
        <p:nvSpPr>
          <p:cNvPr id="3" name="İçerik Yer Tutucusu 2"/>
          <p:cNvSpPr>
            <a:spLocks noGrp="1"/>
          </p:cNvSpPr>
          <p:nvPr>
            <p:ph idx="1"/>
          </p:nvPr>
        </p:nvSpPr>
        <p:spPr/>
        <p:txBody>
          <a:bodyPr/>
          <a:lstStyle/>
          <a:p>
            <a:r>
              <a:rPr lang="tr-TR" dirty="0"/>
              <a:t>Doğum hizmetlerinin anne ve bebek odaklı olmasını amaçlar.</a:t>
            </a:r>
          </a:p>
          <a:p>
            <a:pPr lvl="1"/>
            <a:r>
              <a:rPr lang="tr-TR" dirty="0"/>
              <a:t>Bebek dostu hastane kriterlerine uymalı</a:t>
            </a:r>
          </a:p>
          <a:p>
            <a:pPr lvl="1"/>
            <a:r>
              <a:rPr lang="tr-TR" dirty="0"/>
              <a:t>Kanıta dayalı uygulamalar temel alınmalı(beslenme, lavman, tuşe vb.)</a:t>
            </a:r>
          </a:p>
          <a:p>
            <a:pPr lvl="1"/>
            <a:r>
              <a:rPr lang="tr-TR" dirty="0" err="1"/>
              <a:t>Travayda</a:t>
            </a:r>
            <a:r>
              <a:rPr lang="tr-TR" dirty="0"/>
              <a:t> ve doğumda anne birebir desteklenmeli</a:t>
            </a:r>
          </a:p>
          <a:p>
            <a:pPr lvl="1"/>
            <a:r>
              <a:rPr lang="tr-TR" dirty="0"/>
              <a:t>Doğum pozisyonu, annenin hareketlerinde kısıtlama olmaması</a:t>
            </a:r>
          </a:p>
          <a:p>
            <a:pPr lvl="1"/>
            <a:r>
              <a:rPr lang="tr-TR" dirty="0"/>
              <a:t>Anne ve bebeğin doğumdan hemen sonra ten tene teması</a:t>
            </a:r>
          </a:p>
        </p:txBody>
      </p:sp>
    </p:spTree>
    <p:extLst>
      <p:ext uri="{BB962C8B-B14F-4D97-AF65-F5344CB8AC3E}">
        <p14:creationId xmlns:p14="http://schemas.microsoft.com/office/powerpoint/2010/main" val="2633888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a:t>Emziremeyen Anneler ve Bebek Dostu Hastane Uygulamaları-1</a:t>
            </a:r>
            <a:endParaRPr lang="tr-TR" sz="3200" dirty="0"/>
          </a:p>
        </p:txBody>
      </p:sp>
      <p:sp>
        <p:nvSpPr>
          <p:cNvPr id="3" name="2 İçerik Yer Tutucusu"/>
          <p:cNvSpPr>
            <a:spLocks noGrp="1"/>
          </p:cNvSpPr>
          <p:nvPr>
            <p:ph idx="1"/>
          </p:nvPr>
        </p:nvSpPr>
        <p:spPr>
          <a:xfrm>
            <a:off x="1981200" y="1988841"/>
            <a:ext cx="8229600" cy="4137323"/>
          </a:xfrm>
        </p:spPr>
        <p:txBody>
          <a:bodyPr>
            <a:noAutofit/>
          </a:bodyPr>
          <a:lstStyle/>
          <a:p>
            <a:r>
              <a:rPr lang="tr-TR" sz="2400" dirty="0"/>
              <a:t>Tüm anneler travay ve doğum sırasında desteklenmelidir. </a:t>
            </a:r>
          </a:p>
          <a:p>
            <a:r>
              <a:rPr lang="tr-TR" sz="2400" dirty="0"/>
              <a:t>Zararlı uygulamalardan kaçınılmalıdır.</a:t>
            </a:r>
          </a:p>
          <a:p>
            <a:r>
              <a:rPr lang="tr-TR" sz="2400" dirty="0"/>
              <a:t>Erken ten tene temas sağlanmalıdır.</a:t>
            </a:r>
          </a:p>
          <a:p>
            <a:r>
              <a:rPr lang="tr-TR" sz="2400" dirty="0"/>
              <a:t>Bilinen tıbbi bir sorun olmadıkça (HIV+ anne gibi), bütün anneler bebeklerini emzirmek için teşvik edilmelidir.</a:t>
            </a:r>
          </a:p>
          <a:p>
            <a:endParaRPr lang="tr-TR" sz="24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36</a:t>
            </a:fld>
            <a:endParaRPr lang="tr-TR"/>
          </a:p>
        </p:txBody>
      </p:sp>
    </p:spTree>
    <p:extLst>
      <p:ext uri="{BB962C8B-B14F-4D97-AF65-F5344CB8AC3E}">
        <p14:creationId xmlns:p14="http://schemas.microsoft.com/office/powerpoint/2010/main" val="11553466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a:t>Emziremeyen Anneler ve Bebek Dostu Hastane Uygulamaları -2</a:t>
            </a:r>
            <a:endParaRPr lang="tr-TR" sz="3200" dirty="0"/>
          </a:p>
        </p:txBody>
      </p:sp>
      <p:sp>
        <p:nvSpPr>
          <p:cNvPr id="3" name="2 İçerik Yer Tutucusu"/>
          <p:cNvSpPr>
            <a:spLocks noGrp="1"/>
          </p:cNvSpPr>
          <p:nvPr>
            <p:ph idx="1"/>
          </p:nvPr>
        </p:nvSpPr>
        <p:spPr>
          <a:xfrm>
            <a:off x="1981200" y="2420889"/>
            <a:ext cx="8229600" cy="3705275"/>
          </a:xfrm>
        </p:spPr>
        <p:txBody>
          <a:bodyPr>
            <a:noAutofit/>
          </a:bodyPr>
          <a:lstStyle/>
          <a:p>
            <a:pPr>
              <a:spcBef>
                <a:spcPts val="1800"/>
              </a:spcBef>
            </a:pPr>
            <a:r>
              <a:rPr lang="tr-TR" sz="2400" dirty="0"/>
              <a:t>Bebek anne sütü almıyorsa, tamamlayıcı beslenmeye küçük miktarlarda başlamalıdır.</a:t>
            </a:r>
          </a:p>
          <a:p>
            <a:pPr>
              <a:spcBef>
                <a:spcPts val="1800"/>
              </a:spcBef>
            </a:pPr>
            <a:endParaRPr lang="tr-TR" sz="2400" dirty="0"/>
          </a:p>
          <a:p>
            <a:pPr>
              <a:spcBef>
                <a:spcPts val="1800"/>
              </a:spcBef>
            </a:pPr>
            <a:r>
              <a:rPr lang="tr-TR" sz="2400" dirty="0"/>
              <a:t>Anne sütü alamayacak bebekler için alternatif beslenmenin nasıl yapılacağı kurallara bağlanmalıdır. </a:t>
            </a:r>
          </a:p>
          <a:p>
            <a:pPr>
              <a:spcBef>
                <a:spcPts val="1800"/>
              </a:spcBef>
            </a:pPr>
            <a:endParaRPr lang="tr-TR" sz="24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37</a:t>
            </a:fld>
            <a:endParaRPr lang="tr-TR"/>
          </a:p>
        </p:txBody>
      </p:sp>
    </p:spTree>
    <p:extLst>
      <p:ext uri="{BB962C8B-B14F-4D97-AF65-F5344CB8AC3E}">
        <p14:creationId xmlns:p14="http://schemas.microsoft.com/office/powerpoint/2010/main" val="1673620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943832"/>
            <a:ext cx="6148388" cy="1143000"/>
          </a:xfrm>
        </p:spPr>
        <p:txBody>
          <a:bodyPr/>
          <a:lstStyle/>
          <a:p>
            <a:r>
              <a:rPr lang="tr-TR" dirty="0" smtClean="0"/>
              <a:t>TEŞEKKÜRLER…</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83952" y="460275"/>
            <a:ext cx="4703161" cy="5951638"/>
          </a:xfrm>
        </p:spPr>
      </p:pic>
    </p:spTree>
    <p:extLst>
      <p:ext uri="{BB962C8B-B14F-4D97-AF65-F5344CB8AC3E}">
        <p14:creationId xmlns:p14="http://schemas.microsoft.com/office/powerpoint/2010/main" val="889857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b="1" dirty="0"/>
              <a:t>Travay ve doğumun önemi</a:t>
            </a:r>
          </a:p>
        </p:txBody>
      </p:sp>
      <p:sp>
        <p:nvSpPr>
          <p:cNvPr id="5" name="İçerik Yer Tutucusu 4"/>
          <p:cNvSpPr>
            <a:spLocks noGrp="1"/>
          </p:cNvSpPr>
          <p:nvPr>
            <p:ph idx="1"/>
          </p:nvPr>
        </p:nvSpPr>
        <p:spPr>
          <a:xfrm>
            <a:off x="2207568" y="2348881"/>
            <a:ext cx="4608512" cy="3777283"/>
          </a:xfrm>
        </p:spPr>
        <p:txBody>
          <a:bodyPr/>
          <a:lstStyle/>
          <a:p>
            <a:r>
              <a:rPr lang="tr-TR" dirty="0"/>
              <a:t>Bir annenin travayda ve doğumda aldığı bakım, emzirmesini ve bebeğine nasıl baktığını etkileyebilir. </a:t>
            </a:r>
          </a:p>
        </p:txBody>
      </p:sp>
      <p:sp>
        <p:nvSpPr>
          <p:cNvPr id="2" name="Slayt Numarası Yer Tutucusu 1"/>
          <p:cNvSpPr>
            <a:spLocks noGrp="1"/>
          </p:cNvSpPr>
          <p:nvPr>
            <p:ph type="sldNum" sz="quarter" idx="12"/>
          </p:nvPr>
        </p:nvSpPr>
        <p:spPr/>
        <p:txBody>
          <a:bodyPr/>
          <a:lstStyle/>
          <a:p>
            <a:fld id="{D27C8792-2BED-474F-93E4-D0DE45203DA4}" type="slidenum">
              <a:rPr lang="tr-TR" smtClean="0"/>
              <a:pPr/>
              <a:t>4</a:t>
            </a:fld>
            <a:endParaRPr lang="tr-TR"/>
          </a:p>
        </p:txBody>
      </p:sp>
      <p:pic>
        <p:nvPicPr>
          <p:cNvPr id="2050" name="Picture 2" descr="really want a home birth: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8128" y="2060848"/>
            <a:ext cx="2594312"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08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260648"/>
            <a:ext cx="8229600" cy="1143000"/>
          </a:xfrm>
        </p:spPr>
        <p:txBody>
          <a:bodyPr>
            <a:normAutofit/>
          </a:bodyPr>
          <a:lstStyle/>
          <a:p>
            <a:r>
              <a:rPr lang="tr-TR" b="1" dirty="0"/>
              <a:t>4. adım</a:t>
            </a:r>
          </a:p>
        </p:txBody>
      </p:sp>
      <p:sp>
        <p:nvSpPr>
          <p:cNvPr id="3" name="2 İçerik Yer Tutucusu"/>
          <p:cNvSpPr>
            <a:spLocks noGrp="1"/>
          </p:cNvSpPr>
          <p:nvPr>
            <p:ph idx="1"/>
          </p:nvPr>
        </p:nvSpPr>
        <p:spPr/>
        <p:txBody>
          <a:bodyPr>
            <a:noAutofit/>
          </a:bodyPr>
          <a:lstStyle/>
          <a:p>
            <a:r>
              <a:rPr lang="tr-TR" sz="2400" dirty="0"/>
              <a:t>Doğumdan sonraki ilk yarım saat içinde emzirmenin başlatılması için anneye yardımcı olunmalı</a:t>
            </a:r>
          </a:p>
          <a:p>
            <a:endParaRPr lang="tr-TR" sz="2400" dirty="0"/>
          </a:p>
          <a:p>
            <a:endParaRPr lang="tr-TR" sz="2400" dirty="0"/>
          </a:p>
          <a:p>
            <a:r>
              <a:rPr lang="tr-TR" sz="2400" dirty="0" smtClean="0"/>
              <a:t>Doğumdan </a:t>
            </a:r>
            <a:r>
              <a:rPr lang="tr-TR" sz="2400" dirty="0"/>
              <a:t>hemen sonra bebek, </a:t>
            </a:r>
            <a:r>
              <a:rPr lang="tr-TR" sz="2400" dirty="0">
                <a:solidFill>
                  <a:srgbClr val="FF0000"/>
                </a:solidFill>
              </a:rPr>
              <a:t>tensel temas için </a:t>
            </a:r>
            <a:r>
              <a:rPr lang="tr-TR" sz="2400" dirty="0"/>
              <a:t>en az 1 saat süreyle annenin göğsüne yatırılmalı</a:t>
            </a:r>
          </a:p>
          <a:p>
            <a:pPr lvl="1"/>
            <a:r>
              <a:rPr lang="tr-TR" sz="2000" dirty="0" smtClean="0"/>
              <a:t>Anneler bebeklerinin </a:t>
            </a:r>
            <a:r>
              <a:rPr lang="tr-TR" sz="2000" dirty="0"/>
              <a:t>emzirilmeye hazır olduğuna dair işaretler aramaya teşvik </a:t>
            </a:r>
            <a:r>
              <a:rPr lang="tr-TR" sz="2000" dirty="0" smtClean="0"/>
              <a:t>edilmeli </a:t>
            </a:r>
          </a:p>
          <a:p>
            <a:pPr lvl="1"/>
            <a:r>
              <a:rPr lang="tr-TR" sz="2000" dirty="0" smtClean="0"/>
              <a:t>İhtiyaç </a:t>
            </a:r>
            <a:r>
              <a:rPr lang="tr-TR" sz="2000" dirty="0"/>
              <a:t>duyarsa yardım önerisinde bulunulmalı</a:t>
            </a:r>
          </a:p>
          <a:p>
            <a:pPr lvl="1"/>
            <a:endParaRPr lang="tr-TR" sz="2000" dirty="0">
              <a:solidFill>
                <a:srgbClr val="FF0000"/>
              </a:solidFill>
            </a:endParaRPr>
          </a:p>
        </p:txBody>
      </p:sp>
      <p:sp>
        <p:nvSpPr>
          <p:cNvPr id="4" name="Aşağı Ok 3"/>
          <p:cNvSpPr/>
          <p:nvPr/>
        </p:nvSpPr>
        <p:spPr>
          <a:xfrm>
            <a:off x="5231904" y="2492896"/>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layt Numarası Yer Tutucusu 4"/>
          <p:cNvSpPr>
            <a:spLocks noGrp="1"/>
          </p:cNvSpPr>
          <p:nvPr>
            <p:ph type="sldNum" sz="quarter" idx="12"/>
          </p:nvPr>
        </p:nvSpPr>
        <p:spPr/>
        <p:txBody>
          <a:bodyPr/>
          <a:lstStyle/>
          <a:p>
            <a:fld id="{D27C8792-2BED-474F-93E4-D0DE45203DA4}" type="slidenum">
              <a:rPr lang="tr-TR" smtClean="0"/>
              <a:pPr/>
              <a:t>5</a:t>
            </a:fld>
            <a:endParaRPr lang="tr-TR"/>
          </a:p>
        </p:txBody>
      </p:sp>
    </p:spTree>
    <p:extLst>
      <p:ext uri="{BB962C8B-B14F-4D97-AF65-F5344CB8AC3E}">
        <p14:creationId xmlns:p14="http://schemas.microsoft.com/office/powerpoint/2010/main" val="3829931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063552" y="1628800"/>
            <a:ext cx="8075240" cy="1584176"/>
          </a:xfrm>
          <a:ln>
            <a:solidFill>
              <a:schemeClr val="accent1"/>
            </a:solidFill>
          </a:ln>
        </p:spPr>
        <p:txBody>
          <a:bodyPr/>
          <a:lstStyle/>
          <a:p>
            <a:pPr marL="0" indent="0" algn="ctr">
              <a:buNone/>
            </a:pPr>
            <a:r>
              <a:rPr lang="tr-TR" dirty="0"/>
              <a:t>Doğumdan hemen sonra emzirmeyi başlatmak için anneye nasıl yardım edersiniz?</a:t>
            </a:r>
          </a:p>
          <a:p>
            <a:pPr marL="0" indent="0" algn="ctr">
              <a:buNone/>
            </a:pPr>
            <a:endParaRPr lang="tr-TR" dirty="0"/>
          </a:p>
          <a:p>
            <a:pPr marL="0" indent="0" algn="ctr">
              <a:buNone/>
            </a:pPr>
            <a:endParaRPr lang="tr-TR" dirty="0"/>
          </a:p>
        </p:txBody>
      </p:sp>
      <p:sp>
        <p:nvSpPr>
          <p:cNvPr id="2" name="Slayt Numarası Yer Tutucusu 1"/>
          <p:cNvSpPr>
            <a:spLocks noGrp="1"/>
          </p:cNvSpPr>
          <p:nvPr>
            <p:ph type="sldNum" sz="quarter" idx="12"/>
          </p:nvPr>
        </p:nvSpPr>
        <p:spPr/>
        <p:txBody>
          <a:bodyPr/>
          <a:lstStyle/>
          <a:p>
            <a:fld id="{D27C8792-2BED-474F-93E4-D0DE45203DA4}" type="slidenum">
              <a:rPr lang="tr-TR" smtClean="0"/>
              <a:pPr/>
              <a:t>6</a:t>
            </a:fld>
            <a:endParaRPr lang="tr-TR"/>
          </a:p>
        </p:txBody>
      </p:sp>
      <p:pic>
        <p:nvPicPr>
          <p:cNvPr id="1028" name="Picture 4" descr="http://static1.squarespace.com/static/50ea1df3e4b0cdba76c90e6f/t/51ffe21ee4b0eefc5e9be7ac/1375724066174/1097324_4542075329059_1565190569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1784" y="3717033"/>
            <a:ext cx="3816424" cy="286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47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Emzirmeyi Erken Başlatmak İçin </a:t>
            </a:r>
            <a:endParaRPr lang="tr-TR" b="1" dirty="0"/>
          </a:p>
        </p:txBody>
      </p:sp>
      <p:sp>
        <p:nvSpPr>
          <p:cNvPr id="3" name="2 İçerik Yer Tutucusu"/>
          <p:cNvSpPr>
            <a:spLocks noGrp="1"/>
          </p:cNvSpPr>
          <p:nvPr>
            <p:ph sz="half" idx="1"/>
          </p:nvPr>
        </p:nvSpPr>
        <p:spPr>
          <a:xfrm>
            <a:off x="1443308" y="1900969"/>
            <a:ext cx="3734152" cy="3701008"/>
          </a:xfrm>
          <a:ln>
            <a:solidFill>
              <a:schemeClr val="accent1"/>
            </a:solidFill>
          </a:ln>
        </p:spPr>
        <p:txBody>
          <a:bodyPr>
            <a:noAutofit/>
          </a:bodyPr>
          <a:lstStyle/>
          <a:p>
            <a:pPr>
              <a:spcBef>
                <a:spcPts val="1800"/>
              </a:spcBef>
            </a:pPr>
            <a:r>
              <a:rPr lang="tr-TR" sz="2000" dirty="0"/>
              <a:t>Doğum eylemi sırasında duygusal destek</a:t>
            </a:r>
          </a:p>
          <a:p>
            <a:pPr>
              <a:spcBef>
                <a:spcPts val="1800"/>
              </a:spcBef>
            </a:pPr>
            <a:r>
              <a:rPr lang="tr-TR" sz="2000" dirty="0"/>
              <a:t>Ağrı gidericilerin bebeğe olan etkilerinin gözlenmesi</a:t>
            </a:r>
          </a:p>
          <a:p>
            <a:pPr>
              <a:spcBef>
                <a:spcPts val="1800"/>
              </a:spcBef>
            </a:pPr>
            <a:r>
              <a:rPr lang="tr-TR" sz="2000" dirty="0"/>
              <a:t>Doğum eyleminin başlarında anneye hafif yiyecekler ve sıvı verilmesi</a:t>
            </a:r>
          </a:p>
        </p:txBody>
      </p:sp>
      <p:sp>
        <p:nvSpPr>
          <p:cNvPr id="5" name="İçerik Yer Tutucusu 4"/>
          <p:cNvSpPr>
            <a:spLocks noGrp="1"/>
          </p:cNvSpPr>
          <p:nvPr>
            <p:ph sz="half" idx="2"/>
          </p:nvPr>
        </p:nvSpPr>
        <p:spPr>
          <a:xfrm>
            <a:off x="6718300" y="1900970"/>
            <a:ext cx="4038600" cy="3701007"/>
          </a:xfrm>
          <a:ln>
            <a:solidFill>
              <a:schemeClr val="accent1"/>
            </a:solidFill>
          </a:ln>
        </p:spPr>
        <p:txBody>
          <a:bodyPr>
            <a:normAutofit fontScale="92500" lnSpcReduction="10000"/>
          </a:bodyPr>
          <a:lstStyle/>
          <a:p>
            <a:pPr>
              <a:spcBef>
                <a:spcPts val="1800"/>
              </a:spcBef>
            </a:pPr>
            <a:r>
              <a:rPr lang="tr-TR" sz="2400" dirty="0"/>
              <a:t>Doğum eylemi sırasında anneye hareket edebilme-yürüyebilme olanağı sağlanması</a:t>
            </a:r>
          </a:p>
          <a:p>
            <a:pPr>
              <a:spcBef>
                <a:spcPts val="1800"/>
              </a:spcBef>
            </a:pPr>
            <a:r>
              <a:rPr lang="tr-TR" sz="2400" dirty="0"/>
              <a:t>Gereksiz sezaryenden kaçınmak</a:t>
            </a:r>
          </a:p>
          <a:p>
            <a:pPr>
              <a:spcBef>
                <a:spcPts val="1800"/>
              </a:spcBef>
            </a:pPr>
            <a:r>
              <a:rPr lang="tr-TR" sz="2400" dirty="0"/>
              <a:t>Erken dönemde anne bebek tensel temasının sağlanması</a:t>
            </a:r>
          </a:p>
          <a:p>
            <a:pPr>
              <a:spcBef>
                <a:spcPts val="1800"/>
              </a:spcBef>
            </a:pPr>
            <a:r>
              <a:rPr lang="tr-TR" sz="2400" dirty="0"/>
              <a:t>İlk emzirmeye yardımcı olmak</a:t>
            </a:r>
          </a:p>
          <a:p>
            <a:endParaRPr lang="tr-TR" sz="24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7</a:t>
            </a:fld>
            <a:endParaRPr lang="tr-TR"/>
          </a:p>
        </p:txBody>
      </p:sp>
      <p:pic>
        <p:nvPicPr>
          <p:cNvPr id="6" name="Picture 2" descr="http://blog.earthmamaangelbaby.com/wp-content/uploads/2015/04/Breastfeeding-Mamas-Need-Support-with-Integrity.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1337"/>
          <a:stretch/>
        </p:blipFill>
        <p:spPr bwMode="auto">
          <a:xfrm>
            <a:off x="5375920" y="5445224"/>
            <a:ext cx="1296144" cy="1232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487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txBox="1">
            <a:spLocks/>
          </p:cNvSpPr>
          <p:nvPr/>
        </p:nvSpPr>
        <p:spPr>
          <a:xfrm>
            <a:off x="1991544" y="2276872"/>
            <a:ext cx="8075240" cy="1584176"/>
          </a:xfrm>
          <a:prstGeom prst="rect">
            <a:avLst/>
          </a:prstGeom>
          <a:ln>
            <a:solidFill>
              <a:schemeClr val="accent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dirty="0"/>
              <a:t>Anne-bebek temasını hangi durumlarda erken başlatamayız?</a:t>
            </a:r>
          </a:p>
        </p:txBody>
      </p:sp>
      <p:sp>
        <p:nvSpPr>
          <p:cNvPr id="2" name="Slayt Numarası Yer Tutucusu 1"/>
          <p:cNvSpPr>
            <a:spLocks noGrp="1"/>
          </p:cNvSpPr>
          <p:nvPr>
            <p:ph type="sldNum" sz="quarter" idx="12"/>
          </p:nvPr>
        </p:nvSpPr>
        <p:spPr/>
        <p:txBody>
          <a:bodyPr/>
          <a:lstStyle/>
          <a:p>
            <a:fld id="{D27C8792-2BED-474F-93E4-D0DE45203DA4}" type="slidenum">
              <a:rPr lang="tr-TR" smtClean="0"/>
              <a:pPr/>
              <a:t>8</a:t>
            </a:fld>
            <a:endParaRPr lang="tr-TR"/>
          </a:p>
        </p:txBody>
      </p:sp>
    </p:spTree>
    <p:extLst>
      <p:ext uri="{BB962C8B-B14F-4D97-AF65-F5344CB8AC3E}">
        <p14:creationId xmlns:p14="http://schemas.microsoft.com/office/powerpoint/2010/main" val="3312233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826674"/>
            <a:ext cx="10972800" cy="1143000"/>
          </a:xfrm>
        </p:spPr>
        <p:txBody>
          <a:bodyPr>
            <a:noAutofit/>
          </a:bodyPr>
          <a:lstStyle/>
          <a:p>
            <a:r>
              <a:rPr lang="tr-TR" sz="3600" b="1" dirty="0"/>
              <a:t>Erken dönemde anne bebek temasını engelleyen durumlar-1</a:t>
            </a:r>
          </a:p>
        </p:txBody>
      </p:sp>
      <p:sp>
        <p:nvSpPr>
          <p:cNvPr id="3" name="2 İçerik Yer Tutucusu"/>
          <p:cNvSpPr>
            <a:spLocks noGrp="1"/>
          </p:cNvSpPr>
          <p:nvPr>
            <p:ph idx="1"/>
          </p:nvPr>
        </p:nvSpPr>
        <p:spPr>
          <a:xfrm>
            <a:off x="1981200" y="2199861"/>
            <a:ext cx="8229600" cy="3926303"/>
          </a:xfrm>
        </p:spPr>
        <p:txBody>
          <a:bodyPr>
            <a:noAutofit/>
          </a:bodyPr>
          <a:lstStyle/>
          <a:p>
            <a:pPr>
              <a:spcBef>
                <a:spcPts val="2400"/>
              </a:spcBef>
              <a:buFontTx/>
              <a:buChar char="-"/>
            </a:pPr>
            <a:r>
              <a:rPr lang="tr-TR" sz="2800" dirty="0"/>
              <a:t>Travayda ve doğum sürecinde annenin yatmak zorunda olması</a:t>
            </a:r>
          </a:p>
          <a:p>
            <a:pPr>
              <a:spcBef>
                <a:spcPts val="2400"/>
              </a:spcBef>
              <a:buFontTx/>
              <a:buChar char="-"/>
            </a:pPr>
            <a:r>
              <a:rPr lang="tr-TR" sz="2800" dirty="0"/>
              <a:t>Annenin yeterince  desteklenmemesi</a:t>
            </a:r>
          </a:p>
          <a:p>
            <a:pPr>
              <a:spcBef>
                <a:spcPts val="2400"/>
              </a:spcBef>
              <a:buFontTx/>
              <a:buChar char="-"/>
            </a:pPr>
            <a:r>
              <a:rPr lang="tr-TR" sz="2800" dirty="0"/>
              <a:t>Erken doğum sırasında anneye besin ve sıvı verilmemesi</a:t>
            </a:r>
          </a:p>
          <a:p>
            <a:pPr marL="0" indent="0">
              <a:spcBef>
                <a:spcPts val="2400"/>
              </a:spcBef>
              <a:buNone/>
            </a:pPr>
            <a:endParaRPr lang="tr-TR" sz="2800" dirty="0"/>
          </a:p>
          <a:p>
            <a:pPr>
              <a:spcBef>
                <a:spcPts val="2400"/>
              </a:spcBef>
              <a:buFontTx/>
              <a:buChar char="-"/>
            </a:pPr>
            <a:endParaRPr lang="en-US" sz="2800" dirty="0"/>
          </a:p>
          <a:p>
            <a:pPr>
              <a:spcBef>
                <a:spcPts val="2400"/>
              </a:spcBef>
            </a:pPr>
            <a:endParaRPr lang="tr-TR" sz="2800" dirty="0"/>
          </a:p>
        </p:txBody>
      </p:sp>
      <p:sp>
        <p:nvSpPr>
          <p:cNvPr id="4" name="Slayt Numarası Yer Tutucusu 3"/>
          <p:cNvSpPr>
            <a:spLocks noGrp="1"/>
          </p:cNvSpPr>
          <p:nvPr>
            <p:ph type="sldNum" sz="quarter" idx="12"/>
          </p:nvPr>
        </p:nvSpPr>
        <p:spPr/>
        <p:txBody>
          <a:bodyPr/>
          <a:lstStyle/>
          <a:p>
            <a:fld id="{D27C8792-2BED-474F-93E4-D0DE45203DA4}" type="slidenum">
              <a:rPr lang="tr-TR" smtClean="0"/>
              <a:pPr/>
              <a:t>9</a:t>
            </a:fld>
            <a:endParaRPr lang="tr-TR"/>
          </a:p>
        </p:txBody>
      </p:sp>
    </p:spTree>
    <p:extLst>
      <p:ext uri="{BB962C8B-B14F-4D97-AF65-F5344CB8AC3E}">
        <p14:creationId xmlns:p14="http://schemas.microsoft.com/office/powerpoint/2010/main" val="2687009448"/>
      </p:ext>
    </p:extLst>
  </p:cSld>
  <p:clrMapOvr>
    <a:masterClrMapping/>
  </p:clrMapOvr>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effectLst/>
      </a:spPr>
      <a:bodyPr anchor="ctr">
        <a:spAutoFit/>
      </a:bodyPr>
      <a:lstStyle>
        <a:defPPr algn="ctr" eaLnBrk="0" hangingPunct="0">
          <a:defRPr sz="3200" b="1" dirty="0">
            <a:latin typeface="+mj-lt"/>
          </a:defRPr>
        </a:defPPr>
      </a:lstStyle>
    </a:txDef>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1626</Words>
  <Application>Microsoft Office PowerPoint</Application>
  <PresentationFormat>Özel</PresentationFormat>
  <Paragraphs>256</Paragraphs>
  <Slides>38</Slides>
  <Notes>33</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1_Ofis Teması</vt:lpstr>
      <vt:lpstr>Erken emzİrmeyİ desteklemede travay ve doğum uygulamalarI </vt:lpstr>
      <vt:lpstr>Öğrenim hedefleri</vt:lpstr>
      <vt:lpstr>PowerPoint Sunusu</vt:lpstr>
      <vt:lpstr>Travay ve doğumun önemi</vt:lpstr>
      <vt:lpstr>4. adım</vt:lpstr>
      <vt:lpstr>PowerPoint Sunusu</vt:lpstr>
      <vt:lpstr>Emzirmeyi Erken Başlatmak İçin </vt:lpstr>
      <vt:lpstr>PowerPoint Sunusu</vt:lpstr>
      <vt:lpstr>Erken dönemde anne bebek temasını engelleyen durumlar-1</vt:lpstr>
      <vt:lpstr>Erken dönemde anne bebek temasını engelleyen durumlar-2</vt:lpstr>
      <vt:lpstr>PowerPoint Sunusu</vt:lpstr>
      <vt:lpstr>Travay ve doğum sırasında destek-1</vt:lpstr>
      <vt:lpstr>Travay ve doğum sırasında destek-2</vt:lpstr>
      <vt:lpstr>Travay ve doğum sırasında destek sağlayacak kişi-1</vt:lpstr>
      <vt:lpstr>Travay ve doğum sırasında destek sağlayacak kişi-2</vt:lpstr>
      <vt:lpstr>Ten tene temasın önemi-1</vt:lpstr>
      <vt:lpstr>Ten tene temasın önemi-2</vt:lpstr>
      <vt:lpstr>Ten tene temasın uygulanması </vt:lpstr>
      <vt:lpstr>PowerPoint Sunusu</vt:lpstr>
      <vt:lpstr>Ten tene temasın uygulanması </vt:lpstr>
      <vt:lpstr>Erken Ten Tene Teması Önleyen Engellerin Kaldırılması İçin -1</vt:lpstr>
      <vt:lpstr>Erken Ten Tene Teması Önleyen Engellerin Kaldırılması İçin -2</vt:lpstr>
      <vt:lpstr>Erken ten tene temasın kurulması için-3</vt:lpstr>
      <vt:lpstr>PowerPoint Sunusu</vt:lpstr>
      <vt:lpstr>Emzirmeye başlamak için yardımcı olmak -1</vt:lpstr>
      <vt:lpstr>Emzirmeye başlamak için yardımcı olmak-2 </vt:lpstr>
      <vt:lpstr>Emzirmeye başlamak için yardımcı olmak-3 </vt:lpstr>
      <vt:lpstr>Sağlık çalışanının emzirmenin  başlatılmasındaki rolü </vt:lpstr>
      <vt:lpstr>PowerPoint Sunusu</vt:lpstr>
      <vt:lpstr>Sezaryen doğumun anne üzerindeki etkileri</vt:lpstr>
      <vt:lpstr>Sezaryen doğumun bebek üzerindeki etkileri</vt:lpstr>
      <vt:lpstr>PowerPoint Sunusu</vt:lpstr>
      <vt:lpstr>Sezaryen sonrası emzirmeyi desteklemenin yolları </vt:lpstr>
      <vt:lpstr>Sezaryen olan annede emzirme pozisyonu</vt:lpstr>
      <vt:lpstr>Anne dostu hastane uygulamaları</vt:lpstr>
      <vt:lpstr>Emziremeyen Anneler ve Bebek Dostu Hastane Uygulamaları-1</vt:lpstr>
      <vt:lpstr>Emziremeyen Anneler ve Bebek Dostu Hastane Uygulamaları -2</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Doğum süreci ve Emzirme</dc:title>
  <dc:creator>melek</dc:creator>
  <cp:lastModifiedBy>melek</cp:lastModifiedBy>
  <cp:revision>36</cp:revision>
  <dcterms:created xsi:type="dcterms:W3CDTF">2016-04-11T19:22:23Z</dcterms:created>
  <dcterms:modified xsi:type="dcterms:W3CDTF">2016-10-18T13:59:14Z</dcterms:modified>
</cp:coreProperties>
</file>